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30"/>
  </p:notesMasterIdLst>
  <p:sldIdLst>
    <p:sldId id="256" r:id="rId5"/>
    <p:sldId id="327" r:id="rId6"/>
    <p:sldId id="328" r:id="rId7"/>
    <p:sldId id="258" r:id="rId8"/>
    <p:sldId id="329" r:id="rId9"/>
    <p:sldId id="330" r:id="rId10"/>
    <p:sldId id="332" r:id="rId11"/>
    <p:sldId id="262" r:id="rId12"/>
    <p:sldId id="263" r:id="rId13"/>
    <p:sldId id="264" r:id="rId14"/>
    <p:sldId id="314" r:id="rId15"/>
    <p:sldId id="273" r:id="rId16"/>
    <p:sldId id="315" r:id="rId17"/>
    <p:sldId id="320" r:id="rId18"/>
    <p:sldId id="316" r:id="rId19"/>
    <p:sldId id="317" r:id="rId20"/>
    <p:sldId id="318" r:id="rId21"/>
    <p:sldId id="319" r:id="rId22"/>
    <p:sldId id="321" r:id="rId23"/>
    <p:sldId id="322" r:id="rId24"/>
    <p:sldId id="323" r:id="rId25"/>
    <p:sldId id="324" r:id="rId26"/>
    <p:sldId id="333" r:id="rId27"/>
    <p:sldId id="325" r:id="rId28"/>
    <p:sldId id="311" r:id="rId29"/>
  </p:sldIdLst>
  <p:sldSz cx="12192000" cy="6858000"/>
  <p:notesSz cx="12192000" cy="6858000"/>
  <p:embeddedFontLst>
    <p:embeddedFont>
      <p:font typeface="Arial Narrow" panose="020B0606020202030204" pitchFamily="34" charset="0"/>
      <p:regular r:id="rId31"/>
      <p:bold r:id="rId32"/>
      <p:italic r:id="rId33"/>
      <p:boldItalic r:id="rId34"/>
    </p:embeddedFont>
    <p:embeddedFont>
      <p:font typeface="Comfortaa" panose="020B0604020202020204" charset="0"/>
      <p:regular r:id="rId35"/>
      <p:bold r:id="rId36"/>
    </p:embeddedFont>
    <p:embeddedFont>
      <p:font typeface="Comic Sans MS" panose="030F0702030302020204" pitchFamily="66" charset="0"/>
      <p:regular r:id="rId37"/>
      <p:bold r:id="rId38"/>
      <p:italic r:id="rId39"/>
      <p:boldItalic r:id="rId40"/>
    </p:embeddedFont>
    <p:embeddedFont>
      <p:font typeface="DM Sans" pitchFamily="2" charset="0"/>
      <p:regular r:id="rId41"/>
      <p:bold r:id="rId42"/>
      <p:italic r:id="rId43"/>
      <p:boldItalic r:id="rId44"/>
    </p:embeddedFont>
    <p:embeddedFont>
      <p:font typeface="Trebuchet MS" panose="020B0603020202020204"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3" roundtripDataSignature="AMtx7mjox5oZCKppg/hrQajeucGo8vuOy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884F1B9-DBB9-4DCB-896E-E7372879D691}">
  <a:tblStyle styleId="{9884F1B9-DBB9-4DCB-896E-E7372879D691}" styleName="Table_0">
    <a:wholeTbl>
      <a:tcTxStyle b="off" i="off">
        <a:font>
          <a:latin typeface="DM Sans"/>
          <a:ea typeface="DM Sans"/>
          <a:cs typeface="DM Sans"/>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4"/>
              </a:solidFill>
              <a:prstDash val="solid"/>
              <a:round/>
              <a:headEnd type="none" w="sm" len="sm"/>
              <a:tailEnd type="none" w="sm" len="sm"/>
            </a:ln>
          </a:top>
          <a:bottom>
            <a:ln w="12700" cap="flat" cmpd="sng">
              <a:solidFill>
                <a:schemeClr val="accent4"/>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fill>
          <a:solidFill>
            <a:schemeClr val="accent4">
              <a:alpha val="20000"/>
            </a:schemeClr>
          </a:solidFill>
        </a:fill>
      </a:tcStyle>
    </a:band1H>
    <a:band2H>
      <a:tcTxStyle b="off" i="off"/>
      <a:tcStyle>
        <a:tcBdr/>
      </a:tcStyle>
    </a:band2H>
    <a:band1V>
      <a:tcTxStyle b="off" i="off"/>
      <a:tcStyle>
        <a:tcBdr/>
        <a:fill>
          <a:solidFill>
            <a:schemeClr val="accent4">
              <a:alpha val="20000"/>
            </a:schemeClr>
          </a:solidFill>
        </a:fill>
      </a:tcStyle>
    </a:band1V>
    <a:band2V>
      <a:tcTxStyle b="off" i="off"/>
      <a:tcStyle>
        <a:tcBdr/>
      </a:tcStyle>
    </a:band2V>
    <a:lastCol>
      <a:tcTxStyle b="on" i="off"/>
      <a:tcStyle>
        <a:tcBdr/>
      </a:tcStyle>
    </a:lastCol>
    <a:firstCol>
      <a:tcTxStyle b="on" i="off"/>
      <a:tcStyle>
        <a:tcBdr/>
      </a:tcStyle>
    </a:firstCol>
    <a:lastRow>
      <a:tcTxStyle b="on" i="off"/>
      <a:tcStyle>
        <a:tcBdr>
          <a:top>
            <a:ln w="12700" cap="flat" cmpd="sng">
              <a:solidFill>
                <a:schemeClr val="accent4"/>
              </a:solidFill>
              <a:prstDash val="solid"/>
              <a:round/>
              <a:headEnd type="none" w="sm" len="sm"/>
              <a:tailEnd type="none" w="sm" len="sm"/>
            </a:ln>
          </a:top>
        </a:tcBdr>
        <a:fill>
          <a:solidFill>
            <a:srgbClr val="FFFFFF">
              <a:alpha val="0"/>
            </a:srgbClr>
          </a:solidFill>
        </a:fill>
      </a:tcStyle>
    </a:lastRow>
    <a:seCell>
      <a:tcTxStyle b="off" i="off"/>
      <a:tcStyle>
        <a:tcBdr/>
      </a:tcStyle>
    </a:seCell>
    <a:swCell>
      <a:tcTxStyle b="off" i="off"/>
      <a:tcStyle>
        <a:tcBdr/>
      </a:tcStyle>
    </a:swCell>
    <a:firstRow>
      <a:tcTxStyle b="on" i="off"/>
      <a:tcStyle>
        <a:tcBdr>
          <a:bottom>
            <a:ln w="12700" cap="flat" cmpd="sng">
              <a:solidFill>
                <a:schemeClr val="accent4"/>
              </a:solidFill>
              <a:prstDash val="solid"/>
              <a:round/>
              <a:headEnd type="none" w="sm" len="sm"/>
              <a:tailEnd type="none" w="sm" len="sm"/>
            </a:ln>
          </a:bottom>
        </a:tcBdr>
        <a:fill>
          <a:solidFill>
            <a:srgbClr val="FFFFFF">
              <a:alpha val="0"/>
            </a:srgbClr>
          </a:solidFill>
        </a:fill>
      </a:tcStyle>
    </a:firstRow>
    <a:neCell>
      <a:tcTxStyle b="off" i="off"/>
      <a:tcStyle>
        <a:tcBdr/>
      </a:tcStyle>
    </a:neCell>
    <a:nwCell>
      <a:tcTxStyle b="off" i="off"/>
      <a:tcStyle>
        <a:tcBdr/>
      </a:tcStyle>
    </a:nwCell>
  </a:tblStyle>
  <a:tblStyle styleId="{3012E47F-9498-48F7-AB83-33DC003DFC9A}"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9" d="100"/>
          <a:sy n="99" d="100"/>
        </p:scale>
        <p:origin x="38" y="1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font" Target="fonts/font17.fntdata"/><Relationship Id="rId76"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font" Target="fonts/font15.fntdata"/><Relationship Id="rId74"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font" Target="fonts/font14.fntdata"/><Relationship Id="rId73"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48" Type="http://schemas.openxmlformats.org/officeDocument/2006/relationships/font" Target="fonts/font18.fntdata"/><Relationship Id="rId77"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font" Target="fonts/font16.fntdata"/><Relationship Id="rId20" Type="http://schemas.openxmlformats.org/officeDocument/2006/relationships/slide" Target="slides/slide16.xml"/><Relationship Id="rId41" Type="http://schemas.openxmlformats.org/officeDocument/2006/relationships/font" Target="fonts/font11.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2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6" name="Google Shape;566;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a:extLst>
            <a:ext uri="{FF2B5EF4-FFF2-40B4-BE49-F238E27FC236}">
              <a16:creationId xmlns:a16="http://schemas.microsoft.com/office/drawing/2014/main" id="{B450A85C-AFBE-AA6F-E5E9-903A797F4E5E}"/>
            </a:ext>
          </a:extLst>
        </p:cNvPr>
        <p:cNvGrpSpPr/>
        <p:nvPr/>
      </p:nvGrpSpPr>
      <p:grpSpPr>
        <a:xfrm>
          <a:off x="0" y="0"/>
          <a:ext cx="0" cy="0"/>
          <a:chOff x="0" y="0"/>
          <a:chExt cx="0" cy="0"/>
        </a:xfrm>
      </p:grpSpPr>
      <p:sp>
        <p:nvSpPr>
          <p:cNvPr id="141" name="Google Shape;141;p27:notes">
            <a:extLst>
              <a:ext uri="{FF2B5EF4-FFF2-40B4-BE49-F238E27FC236}">
                <a16:creationId xmlns:a16="http://schemas.microsoft.com/office/drawing/2014/main" id="{2E66AE7E-B391-4EEC-6A24-9F46E982330F}"/>
              </a:ext>
            </a:extLst>
          </p:cNvPr>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p27:notes">
            <a:extLst>
              <a:ext uri="{FF2B5EF4-FFF2-40B4-BE49-F238E27FC236}">
                <a16:creationId xmlns:a16="http://schemas.microsoft.com/office/drawing/2014/main" id="{33DFC0CA-8AEA-D9DC-9C0E-17AA9D8A2BD6}"/>
              </a:ext>
            </a:extLst>
          </p:cNvPr>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68399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2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p2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0351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2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2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8453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2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p2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83608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3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3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44048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9" descr="A white swan with grass&#10;&#10;Description automatically generated"/>
          <p:cNvPicPr preferRelativeResize="0"/>
          <p:nvPr/>
        </p:nvPicPr>
        <p:blipFill rotWithShape="1">
          <a:blip r:embed="rId2">
            <a:alphaModFix/>
          </a:blip>
          <a:srcRect/>
          <a:stretch/>
        </p:blipFill>
        <p:spPr>
          <a:xfrm>
            <a:off x="2467" y="0"/>
            <a:ext cx="12187066" cy="6858000"/>
          </a:xfrm>
          <a:prstGeom prst="rect">
            <a:avLst/>
          </a:prstGeom>
          <a:noFill/>
          <a:ln>
            <a:noFill/>
          </a:ln>
        </p:spPr>
      </p:pic>
      <p:sp>
        <p:nvSpPr>
          <p:cNvPr id="17" name="Google Shape;17;p9"/>
          <p:cNvSpPr txBox="1">
            <a:spLocks noGrp="1"/>
          </p:cNvSpPr>
          <p:nvPr>
            <p:ph type="ctrTitle"/>
          </p:nvPr>
        </p:nvSpPr>
        <p:spPr>
          <a:xfrm>
            <a:off x="717508" y="2393249"/>
            <a:ext cx="6242588" cy="1334354"/>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000"/>
              <a:buFont typeface="Comfortaa"/>
              <a:buNone/>
              <a:defRPr sz="4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9"/>
          <p:cNvSpPr txBox="1">
            <a:spLocks noGrp="1"/>
          </p:cNvSpPr>
          <p:nvPr>
            <p:ph type="subTitle" idx="1"/>
          </p:nvPr>
        </p:nvSpPr>
        <p:spPr>
          <a:xfrm>
            <a:off x="717508" y="3993855"/>
            <a:ext cx="6955392" cy="576064"/>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SzPts val="2400"/>
              <a:buNone/>
              <a:defRPr sz="24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9"/>
          <p:cNvSpPr txBox="1"/>
          <p:nvPr/>
        </p:nvSpPr>
        <p:spPr>
          <a:xfrm>
            <a:off x="2526653" y="6176250"/>
            <a:ext cx="5009507"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GB" sz="700" b="0" i="0" u="none" strike="noStrike" cap="none">
                <a:solidFill>
                  <a:schemeClr val="dk1"/>
                </a:solidFill>
                <a:latin typeface="DM Sans"/>
                <a:ea typeface="DM Sans"/>
                <a:cs typeface="DM Sans"/>
                <a:sym typeface="DM Sans"/>
              </a:rPr>
              <a:t>Funded by the European Union. Views and opinions expressed are however those of the author(s) only and do not necessarily reflect those of the European Union or the European Climate, Infrastructure and Environment Executive Agency (CINEA). Neither the European Union nor the granting authority can be held responsible for them.</a:t>
            </a:r>
            <a:endParaRPr sz="1400" b="0" i="0" u="none" strike="noStrike" cap="none">
              <a:solidFill>
                <a:srgbClr val="000000"/>
              </a:solidFill>
              <a:latin typeface="Arial"/>
              <a:ea typeface="Arial"/>
              <a:cs typeface="Arial"/>
              <a:sym typeface="Arial"/>
            </a:endParaRPr>
          </a:p>
        </p:txBody>
      </p:sp>
      <p:pic>
        <p:nvPicPr>
          <p:cNvPr id="20" name="Google Shape;20;p9" descr="A black background with green text&#10;&#10;Description automatically generated"/>
          <p:cNvPicPr preferRelativeResize="0"/>
          <p:nvPr/>
        </p:nvPicPr>
        <p:blipFill rotWithShape="1">
          <a:blip r:embed="rId3">
            <a:alphaModFix/>
          </a:blip>
          <a:srcRect/>
          <a:stretch/>
        </p:blipFill>
        <p:spPr>
          <a:xfrm>
            <a:off x="479376" y="517602"/>
            <a:ext cx="3600400" cy="1195572"/>
          </a:xfrm>
          <a:prstGeom prst="rect">
            <a:avLst/>
          </a:prstGeom>
          <a:noFill/>
          <a:ln>
            <a:noFill/>
          </a:ln>
        </p:spPr>
      </p:pic>
      <p:pic>
        <p:nvPicPr>
          <p:cNvPr id="21" name="Google Shape;21;p9" descr="A blue text on a black background&#10;&#10;Description automatically generated"/>
          <p:cNvPicPr preferRelativeResize="0"/>
          <p:nvPr/>
        </p:nvPicPr>
        <p:blipFill rotWithShape="1">
          <a:blip r:embed="rId4">
            <a:alphaModFix/>
          </a:blip>
          <a:srcRect/>
          <a:stretch/>
        </p:blipFill>
        <p:spPr>
          <a:xfrm>
            <a:off x="717507" y="6205355"/>
            <a:ext cx="1673700" cy="35113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79"/>
        <p:cNvGrpSpPr/>
        <p:nvPr/>
      </p:nvGrpSpPr>
      <p:grpSpPr>
        <a:xfrm>
          <a:off x="0" y="0"/>
          <a:ext cx="0" cy="0"/>
          <a:chOff x="0" y="0"/>
          <a:chExt cx="0" cy="0"/>
        </a:xfrm>
      </p:grpSpPr>
      <p:sp>
        <p:nvSpPr>
          <p:cNvPr id="80" name="Google Shape;80;p20"/>
          <p:cNvSpPr txBox="1">
            <a:spLocks noGrp="1"/>
          </p:cNvSpPr>
          <p:nvPr>
            <p:ph type="body" idx="1"/>
          </p:nvPr>
        </p:nvSpPr>
        <p:spPr>
          <a:xfrm>
            <a:off x="5183188" y="2049462"/>
            <a:ext cx="6172200" cy="3811588"/>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SzPts val="3200"/>
              <a:buChar char="•"/>
              <a:defRPr sz="3200"/>
            </a:lvl1pPr>
            <a:lvl2pPr marL="914400" lvl="1" indent="-406400" algn="l">
              <a:lnSpc>
                <a:spcPct val="90000"/>
              </a:lnSpc>
              <a:spcBef>
                <a:spcPts val="500"/>
              </a:spcBef>
              <a:spcAft>
                <a:spcPts val="0"/>
              </a:spcAft>
              <a:buSzPts val="2800"/>
              <a:buChar char="•"/>
              <a:defRPr sz="2800"/>
            </a:lvl2pPr>
            <a:lvl3pPr marL="1371600" lvl="2" indent="-381000" algn="l">
              <a:lnSpc>
                <a:spcPct val="90000"/>
              </a:lnSpc>
              <a:spcBef>
                <a:spcPts val="500"/>
              </a:spcBef>
              <a:spcAft>
                <a:spcPts val="0"/>
              </a:spcAft>
              <a:buSzPts val="2400"/>
              <a:buChar char="•"/>
              <a:defRPr sz="2400"/>
            </a:lvl3pPr>
            <a:lvl4pPr marL="1828800" lvl="3" indent="-355600" algn="l">
              <a:lnSpc>
                <a:spcPct val="90000"/>
              </a:lnSpc>
              <a:spcBef>
                <a:spcPts val="500"/>
              </a:spcBef>
              <a:spcAft>
                <a:spcPts val="0"/>
              </a:spcAft>
              <a:buSzPts val="2000"/>
              <a:buChar char="•"/>
              <a:defRPr sz="2000"/>
            </a:lvl4pPr>
            <a:lvl5pPr marL="2286000" lvl="4" indent="-355600" algn="l">
              <a:lnSpc>
                <a:spcPct val="90000"/>
              </a:lnSpc>
              <a:spcBef>
                <a:spcPts val="500"/>
              </a:spcBef>
              <a:spcAft>
                <a:spcPts val="0"/>
              </a:spcAft>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1" name="Google Shape;81;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2" name="Google Shape;82;p20"/>
          <p:cNvSpPr txBox="1">
            <a:spLocks noGrp="1"/>
          </p:cNvSpPr>
          <p:nvPr>
            <p:ph type="dt" idx="10"/>
          </p:nvPr>
        </p:nvSpPr>
        <p:spPr>
          <a:xfrm>
            <a:off x="838200" y="6356350"/>
            <a:ext cx="115334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0"/>
          <p:cNvSpPr txBox="1">
            <a:spLocks noGrp="1"/>
          </p:cNvSpPr>
          <p:nvPr>
            <p:ph type="ftr" idx="11"/>
          </p:nvPr>
        </p:nvSpPr>
        <p:spPr>
          <a:xfrm>
            <a:off x="2011012"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20"/>
          <p:cNvSpPr txBox="1">
            <a:spLocks noGrp="1"/>
          </p:cNvSpPr>
          <p:nvPr>
            <p:ph type="sldNum" idx="12"/>
          </p:nvPr>
        </p:nvSpPr>
        <p:spPr>
          <a:xfrm>
            <a:off x="10776520" y="6356350"/>
            <a:ext cx="57728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GB"/>
              <a:t>‹#›</a:t>
            </a:fld>
            <a:endParaRPr/>
          </a:p>
        </p:txBody>
      </p:sp>
      <p:sp>
        <p:nvSpPr>
          <p:cNvPr id="85" name="Google Shape;85;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omfortaa"/>
              <a:buNone/>
              <a:defRPr sz="3200"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86" name="Google Shape;86;p20" descr="A black background with green text&#10;&#10;Description automatically generated"/>
          <p:cNvPicPr preferRelativeResize="0"/>
          <p:nvPr/>
        </p:nvPicPr>
        <p:blipFill rotWithShape="1">
          <a:blip r:embed="rId2">
            <a:alphaModFix/>
          </a:blip>
          <a:srcRect/>
          <a:stretch/>
        </p:blipFill>
        <p:spPr>
          <a:xfrm>
            <a:off x="9336360" y="185738"/>
            <a:ext cx="2610482" cy="86685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7"/>
        <p:cNvGrpSpPr/>
        <p:nvPr/>
      </p:nvGrpSpPr>
      <p:grpSpPr>
        <a:xfrm>
          <a:off x="0" y="0"/>
          <a:ext cx="0" cy="0"/>
          <a:chOff x="0" y="0"/>
          <a:chExt cx="0" cy="0"/>
        </a:xfrm>
      </p:grpSpPr>
      <p:sp>
        <p:nvSpPr>
          <p:cNvPr id="88" name="Google Shape;88;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omfortaa"/>
              <a:buNone/>
              <a:defRPr sz="3200"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1"/>
          <p:cNvSpPr>
            <a:spLocks noGrp="1"/>
          </p:cNvSpPr>
          <p:nvPr>
            <p:ph type="pic" idx="2"/>
          </p:nvPr>
        </p:nvSpPr>
        <p:spPr>
          <a:xfrm>
            <a:off x="5183188" y="2057400"/>
            <a:ext cx="6172200" cy="3803650"/>
          </a:xfrm>
          <a:prstGeom prst="rect">
            <a:avLst/>
          </a:prstGeom>
          <a:noFill/>
          <a:ln>
            <a:noFill/>
          </a:ln>
        </p:spPr>
      </p:sp>
      <p:sp>
        <p:nvSpPr>
          <p:cNvPr id="90" name="Google Shape;90;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SzPts val="1400"/>
              <a:buNone/>
              <a:defRPr sz="1400"/>
            </a:lvl2pPr>
            <a:lvl3pPr marL="1371600" lvl="2" indent="-228600" algn="l">
              <a:lnSpc>
                <a:spcPct val="90000"/>
              </a:lnSpc>
              <a:spcBef>
                <a:spcPts val="500"/>
              </a:spcBef>
              <a:spcAft>
                <a:spcPts val="0"/>
              </a:spcAft>
              <a:buSzPts val="1200"/>
              <a:buNone/>
              <a:defRPr sz="1200"/>
            </a:lvl3pPr>
            <a:lvl4pPr marL="1828800" lvl="3" indent="-228600" algn="l">
              <a:lnSpc>
                <a:spcPct val="90000"/>
              </a:lnSpc>
              <a:spcBef>
                <a:spcPts val="500"/>
              </a:spcBef>
              <a:spcAft>
                <a:spcPts val="0"/>
              </a:spcAft>
              <a:buSzPts val="1000"/>
              <a:buNone/>
              <a:defRPr sz="1000"/>
            </a:lvl4pPr>
            <a:lvl5pPr marL="2286000" lvl="4" indent="-228600" algn="l">
              <a:lnSpc>
                <a:spcPct val="90000"/>
              </a:lnSpc>
              <a:spcBef>
                <a:spcPts val="500"/>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1" name="Google Shape;91;p21"/>
          <p:cNvSpPr txBox="1">
            <a:spLocks noGrp="1"/>
          </p:cNvSpPr>
          <p:nvPr>
            <p:ph type="dt" idx="10"/>
          </p:nvPr>
        </p:nvSpPr>
        <p:spPr>
          <a:xfrm>
            <a:off x="838200" y="6356350"/>
            <a:ext cx="115334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1"/>
          <p:cNvSpPr txBox="1">
            <a:spLocks noGrp="1"/>
          </p:cNvSpPr>
          <p:nvPr>
            <p:ph type="ftr" idx="11"/>
          </p:nvPr>
        </p:nvSpPr>
        <p:spPr>
          <a:xfrm>
            <a:off x="2011012"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21"/>
          <p:cNvSpPr txBox="1">
            <a:spLocks noGrp="1"/>
          </p:cNvSpPr>
          <p:nvPr>
            <p:ph type="sldNum" idx="12"/>
          </p:nvPr>
        </p:nvSpPr>
        <p:spPr>
          <a:xfrm>
            <a:off x="10776520" y="6356350"/>
            <a:ext cx="57728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GB"/>
              <a:t>‹#›</a:t>
            </a:fld>
            <a:endParaRPr/>
          </a:p>
        </p:txBody>
      </p:sp>
      <p:pic>
        <p:nvPicPr>
          <p:cNvPr id="94" name="Google Shape;94;p21" descr="A black background with green text&#10;&#10;Description automatically generated"/>
          <p:cNvPicPr preferRelativeResize="0"/>
          <p:nvPr/>
        </p:nvPicPr>
        <p:blipFill rotWithShape="1">
          <a:blip r:embed="rId2">
            <a:alphaModFix/>
          </a:blip>
          <a:srcRect/>
          <a:stretch/>
        </p:blipFill>
        <p:spPr>
          <a:xfrm>
            <a:off x="9336360" y="185738"/>
            <a:ext cx="2610482" cy="86685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4518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11"/>
          <p:cNvSpPr txBox="1">
            <a:spLocks noGrp="1"/>
          </p:cNvSpPr>
          <p:nvPr>
            <p:ph type="title"/>
          </p:nvPr>
        </p:nvSpPr>
        <p:spPr>
          <a:xfrm>
            <a:off x="838200" y="365125"/>
            <a:ext cx="7058000" cy="83162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3200"/>
              <a:buFont typeface="Comfortaa"/>
              <a:buNone/>
              <a:defRPr sz="3200"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87350" algn="l">
              <a:lnSpc>
                <a:spcPct val="90000"/>
              </a:lnSpc>
              <a:spcBef>
                <a:spcPts val="1000"/>
              </a:spcBef>
              <a:spcAft>
                <a:spcPts val="0"/>
              </a:spcAft>
              <a:buSzPts val="2500"/>
              <a:buChar char="•"/>
              <a:defRPr sz="2500">
                <a:solidFill>
                  <a:schemeClr val="dk1"/>
                </a:solidFill>
              </a:defRPr>
            </a:lvl1pPr>
            <a:lvl2pPr marL="914400" lvl="1" indent="-381000" algn="l">
              <a:lnSpc>
                <a:spcPct val="90000"/>
              </a:lnSpc>
              <a:spcBef>
                <a:spcPts val="500"/>
              </a:spcBef>
              <a:spcAft>
                <a:spcPts val="0"/>
              </a:spcAft>
              <a:buSzPts val="2400"/>
              <a:buChar char="•"/>
              <a:defRPr>
                <a:solidFill>
                  <a:schemeClr val="dk1"/>
                </a:solidFill>
              </a:defRPr>
            </a:lvl2pPr>
            <a:lvl3pPr marL="1371600" lvl="2" indent="-355600" algn="l">
              <a:lnSpc>
                <a:spcPct val="90000"/>
              </a:lnSpc>
              <a:spcBef>
                <a:spcPts val="500"/>
              </a:spcBef>
              <a:spcAft>
                <a:spcPts val="0"/>
              </a:spcAft>
              <a:buSzPts val="2000"/>
              <a:buChar char="•"/>
              <a:defRPr>
                <a:solidFill>
                  <a:schemeClr val="dk1"/>
                </a:solidFill>
              </a:defRPr>
            </a:lvl3pPr>
            <a:lvl4pPr marL="1828800" lvl="3" indent="-342900" algn="l">
              <a:lnSpc>
                <a:spcPct val="90000"/>
              </a:lnSpc>
              <a:spcBef>
                <a:spcPts val="500"/>
              </a:spcBef>
              <a:spcAft>
                <a:spcPts val="0"/>
              </a:spcAft>
              <a:buSzPts val="1800"/>
              <a:buChar char="•"/>
              <a:defRPr>
                <a:solidFill>
                  <a:schemeClr val="dk1"/>
                </a:solidFill>
              </a:defRPr>
            </a:lvl4pPr>
            <a:lvl5pPr marL="2286000" lvl="4" indent="-342900" algn="l">
              <a:lnSpc>
                <a:spcPct val="90000"/>
              </a:lnSpc>
              <a:spcBef>
                <a:spcPts val="500"/>
              </a:spcBef>
              <a:spcAft>
                <a:spcPts val="0"/>
              </a:spcAft>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1"/>
          <p:cNvSpPr txBox="1">
            <a:spLocks noGrp="1"/>
          </p:cNvSpPr>
          <p:nvPr>
            <p:ph type="dt" idx="10"/>
          </p:nvPr>
        </p:nvSpPr>
        <p:spPr>
          <a:xfrm>
            <a:off x="838200" y="6356350"/>
            <a:ext cx="115334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ftr" idx="11"/>
          </p:nvPr>
        </p:nvSpPr>
        <p:spPr>
          <a:xfrm>
            <a:off x="2011012"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1"/>
          <p:cNvSpPr txBox="1">
            <a:spLocks noGrp="1"/>
          </p:cNvSpPr>
          <p:nvPr>
            <p:ph type="sldNum" idx="12"/>
          </p:nvPr>
        </p:nvSpPr>
        <p:spPr>
          <a:xfrm>
            <a:off x="10776520" y="6356350"/>
            <a:ext cx="57728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GB"/>
              <a:t>‹#›</a:t>
            </a:fld>
            <a:endParaRPr/>
          </a:p>
        </p:txBody>
      </p:sp>
      <p:pic>
        <p:nvPicPr>
          <p:cNvPr id="28" name="Google Shape;28;p11" descr="A black background with green text&#10;&#10;Description automatically generated"/>
          <p:cNvPicPr preferRelativeResize="0"/>
          <p:nvPr/>
        </p:nvPicPr>
        <p:blipFill rotWithShape="1">
          <a:blip r:embed="rId2">
            <a:alphaModFix/>
          </a:blip>
          <a:srcRect/>
          <a:stretch/>
        </p:blipFill>
        <p:spPr>
          <a:xfrm>
            <a:off x="9336360" y="185738"/>
            <a:ext cx="2610482" cy="866854"/>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Only" type="titleOnly">
  <p:cSld name="TITLE_ONLY">
    <p:spTree>
      <p:nvGrpSpPr>
        <p:cNvPr id="1" name="Shape 29"/>
        <p:cNvGrpSpPr/>
        <p:nvPr/>
      </p:nvGrpSpPr>
      <p:grpSpPr>
        <a:xfrm>
          <a:off x="0" y="0"/>
          <a:ext cx="0" cy="0"/>
          <a:chOff x="0" y="0"/>
          <a:chExt cx="0" cy="0"/>
        </a:xfrm>
      </p:grpSpPr>
      <p:pic>
        <p:nvPicPr>
          <p:cNvPr id="30" name="Google Shape;30;p13" descr="A white swan with grass&#10;&#10;Description automatically generated"/>
          <p:cNvPicPr preferRelativeResize="0"/>
          <p:nvPr/>
        </p:nvPicPr>
        <p:blipFill rotWithShape="1">
          <a:blip r:embed="rId2">
            <a:alphaModFix/>
          </a:blip>
          <a:srcRect/>
          <a:stretch/>
        </p:blipFill>
        <p:spPr>
          <a:xfrm>
            <a:off x="2467" y="0"/>
            <a:ext cx="12187066" cy="6858000"/>
          </a:xfrm>
          <a:prstGeom prst="rect">
            <a:avLst/>
          </a:prstGeom>
          <a:noFill/>
          <a:ln>
            <a:noFill/>
          </a:ln>
        </p:spPr>
      </p:pic>
      <p:sp>
        <p:nvSpPr>
          <p:cNvPr id="31" name="Google Shape;31;p13"/>
          <p:cNvSpPr txBox="1">
            <a:spLocks noGrp="1"/>
          </p:cNvSpPr>
          <p:nvPr>
            <p:ph type="title"/>
          </p:nvPr>
        </p:nvSpPr>
        <p:spPr>
          <a:xfrm>
            <a:off x="623392" y="263370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5000"/>
              <a:buFont typeface="Comfortaa"/>
              <a:buNone/>
              <a:defRPr sz="5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2" name="Google Shape;32;p13" descr="A black background with green text&#10;&#10;Description automatically generated"/>
          <p:cNvPicPr preferRelativeResize="0"/>
          <p:nvPr/>
        </p:nvPicPr>
        <p:blipFill rotWithShape="1">
          <a:blip r:embed="rId3">
            <a:alphaModFix/>
          </a:blip>
          <a:srcRect/>
          <a:stretch/>
        </p:blipFill>
        <p:spPr>
          <a:xfrm>
            <a:off x="479376" y="517602"/>
            <a:ext cx="3600400" cy="1195572"/>
          </a:xfrm>
          <a:prstGeom prst="rect">
            <a:avLst/>
          </a:prstGeom>
          <a:noFill/>
          <a:ln>
            <a:noFill/>
          </a:ln>
        </p:spPr>
      </p:pic>
      <p:sp>
        <p:nvSpPr>
          <p:cNvPr id="33" name="Google Shape;33;p13"/>
          <p:cNvSpPr txBox="1"/>
          <p:nvPr/>
        </p:nvSpPr>
        <p:spPr>
          <a:xfrm>
            <a:off x="2526653" y="6176250"/>
            <a:ext cx="5009507" cy="4154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700"/>
              <a:buFont typeface="Arial"/>
              <a:buNone/>
            </a:pPr>
            <a:r>
              <a:rPr lang="en-GB" sz="700" b="0" i="0" u="none" strike="noStrike" cap="none">
                <a:solidFill>
                  <a:schemeClr val="dk1"/>
                </a:solidFill>
                <a:latin typeface="DM Sans"/>
                <a:ea typeface="DM Sans"/>
                <a:cs typeface="DM Sans"/>
                <a:sym typeface="DM Sans"/>
              </a:rPr>
              <a:t>Funded by the European Union. Views and opinions expressed are however those of the author(s) only and do not necessarily reflect those of the European Union or the European Climate, Infrastructure and Environment Executive Agency (CINEA). Neither the European Union nor the granting authority can be held responsible for them.</a:t>
            </a:r>
            <a:endParaRPr sz="1400" b="0" i="0" u="none" strike="noStrike" cap="none">
              <a:solidFill>
                <a:srgbClr val="000000"/>
              </a:solidFill>
              <a:latin typeface="Arial"/>
              <a:ea typeface="Arial"/>
              <a:cs typeface="Arial"/>
              <a:sym typeface="Arial"/>
            </a:endParaRPr>
          </a:p>
        </p:txBody>
      </p:sp>
      <p:pic>
        <p:nvPicPr>
          <p:cNvPr id="34" name="Google Shape;34;p13" descr="A blue text on a black background&#10;&#10;Description automatically generated"/>
          <p:cNvPicPr preferRelativeResize="0"/>
          <p:nvPr/>
        </p:nvPicPr>
        <p:blipFill rotWithShape="1">
          <a:blip r:embed="rId4">
            <a:alphaModFix/>
          </a:blip>
          <a:srcRect/>
          <a:stretch/>
        </p:blipFill>
        <p:spPr>
          <a:xfrm>
            <a:off x="717507" y="6205355"/>
            <a:ext cx="1673700" cy="35113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35"/>
        <p:cNvGrpSpPr/>
        <p:nvPr/>
      </p:nvGrpSpPr>
      <p:grpSpPr>
        <a:xfrm>
          <a:off x="0" y="0"/>
          <a:ext cx="0" cy="0"/>
          <a:chOff x="0" y="0"/>
          <a:chExt cx="0" cy="0"/>
        </a:xfrm>
      </p:grpSpPr>
      <p:sp>
        <p:nvSpPr>
          <p:cNvPr id="36" name="Google Shape;36;p14"/>
          <p:cNvSpPr/>
          <p:nvPr/>
        </p:nvSpPr>
        <p:spPr>
          <a:xfrm>
            <a:off x="0" y="0"/>
            <a:ext cx="12192000" cy="6858000"/>
          </a:xfrm>
          <a:prstGeom prst="rect">
            <a:avLst/>
          </a:prstGeom>
          <a:solidFill>
            <a:schemeClr val="dk2"/>
          </a:solidFill>
          <a:ln w="12700" cap="flat" cmpd="sng">
            <a:solidFill>
              <a:srgbClr val="3F514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DM Sans"/>
              <a:ea typeface="DM Sans"/>
              <a:cs typeface="DM Sans"/>
              <a:sym typeface="DM Sans"/>
            </a:endParaRPr>
          </a:p>
        </p:txBody>
      </p:sp>
      <p:sp>
        <p:nvSpPr>
          <p:cNvPr id="37" name="Google Shape;37;p14"/>
          <p:cNvSpPr txBox="1">
            <a:spLocks noGrp="1"/>
          </p:cNvSpPr>
          <p:nvPr>
            <p:ph type="title"/>
          </p:nvPr>
        </p:nvSpPr>
        <p:spPr>
          <a:xfrm>
            <a:off x="838200" y="908720"/>
            <a:ext cx="7928446"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4F4F4"/>
              </a:buClr>
              <a:buSzPts val="6000"/>
              <a:buFont typeface="Comfortaa"/>
              <a:buNone/>
              <a:defRPr sz="6000">
                <a:solidFill>
                  <a:srgbClr val="F4F4F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838200" y="3788445"/>
            <a:ext cx="7928446" cy="50465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2400"/>
              <a:buNone/>
              <a:defRPr sz="2400">
                <a:solidFill>
                  <a:srgbClr val="F4F4F4"/>
                </a:solidFill>
              </a:defRPr>
            </a:lvl1pPr>
            <a:lvl2pPr marL="914400" lvl="1" indent="-228600" algn="l">
              <a:lnSpc>
                <a:spcPct val="90000"/>
              </a:lnSpc>
              <a:spcBef>
                <a:spcPts val="500"/>
              </a:spcBef>
              <a:spcAft>
                <a:spcPts val="0"/>
              </a:spcAft>
              <a:buSzPts val="2000"/>
              <a:buNone/>
              <a:defRPr sz="2000">
                <a:solidFill>
                  <a:srgbClr val="8F9091"/>
                </a:solidFill>
              </a:defRPr>
            </a:lvl2pPr>
            <a:lvl3pPr marL="1371600" lvl="2" indent="-228600" algn="l">
              <a:lnSpc>
                <a:spcPct val="90000"/>
              </a:lnSpc>
              <a:spcBef>
                <a:spcPts val="500"/>
              </a:spcBef>
              <a:spcAft>
                <a:spcPts val="0"/>
              </a:spcAft>
              <a:buSzPts val="1800"/>
              <a:buNone/>
              <a:defRPr sz="1800">
                <a:solidFill>
                  <a:srgbClr val="8F9091"/>
                </a:solidFill>
              </a:defRPr>
            </a:lvl3pPr>
            <a:lvl4pPr marL="1828800" lvl="3" indent="-228600" algn="l">
              <a:lnSpc>
                <a:spcPct val="90000"/>
              </a:lnSpc>
              <a:spcBef>
                <a:spcPts val="500"/>
              </a:spcBef>
              <a:spcAft>
                <a:spcPts val="0"/>
              </a:spcAft>
              <a:buSzPts val="1600"/>
              <a:buNone/>
              <a:defRPr sz="1600">
                <a:solidFill>
                  <a:srgbClr val="8F9091"/>
                </a:solidFill>
              </a:defRPr>
            </a:lvl4pPr>
            <a:lvl5pPr marL="2286000" lvl="4" indent="-228600" algn="l">
              <a:lnSpc>
                <a:spcPct val="90000"/>
              </a:lnSpc>
              <a:spcBef>
                <a:spcPts val="500"/>
              </a:spcBef>
              <a:spcAft>
                <a:spcPts val="0"/>
              </a:spcAft>
              <a:buSzPts val="1600"/>
              <a:buNone/>
              <a:defRPr sz="1600">
                <a:solidFill>
                  <a:srgbClr val="8F9091"/>
                </a:solidFill>
              </a:defRPr>
            </a:lvl5pPr>
            <a:lvl6pPr marL="2743200" lvl="5" indent="-228600" algn="l">
              <a:lnSpc>
                <a:spcPct val="90000"/>
              </a:lnSpc>
              <a:spcBef>
                <a:spcPts val="500"/>
              </a:spcBef>
              <a:spcAft>
                <a:spcPts val="0"/>
              </a:spcAft>
              <a:buClr>
                <a:srgbClr val="8F9091"/>
              </a:buClr>
              <a:buSzPts val="1600"/>
              <a:buNone/>
              <a:defRPr sz="1600">
                <a:solidFill>
                  <a:srgbClr val="8F9091"/>
                </a:solidFill>
              </a:defRPr>
            </a:lvl6pPr>
            <a:lvl7pPr marL="3200400" lvl="6" indent="-228600" algn="l">
              <a:lnSpc>
                <a:spcPct val="90000"/>
              </a:lnSpc>
              <a:spcBef>
                <a:spcPts val="500"/>
              </a:spcBef>
              <a:spcAft>
                <a:spcPts val="0"/>
              </a:spcAft>
              <a:buClr>
                <a:srgbClr val="8F9091"/>
              </a:buClr>
              <a:buSzPts val="1600"/>
              <a:buNone/>
              <a:defRPr sz="1600">
                <a:solidFill>
                  <a:srgbClr val="8F9091"/>
                </a:solidFill>
              </a:defRPr>
            </a:lvl7pPr>
            <a:lvl8pPr marL="3657600" lvl="7" indent="-228600" algn="l">
              <a:lnSpc>
                <a:spcPct val="90000"/>
              </a:lnSpc>
              <a:spcBef>
                <a:spcPts val="500"/>
              </a:spcBef>
              <a:spcAft>
                <a:spcPts val="0"/>
              </a:spcAft>
              <a:buClr>
                <a:srgbClr val="8F9091"/>
              </a:buClr>
              <a:buSzPts val="1600"/>
              <a:buNone/>
              <a:defRPr sz="1600">
                <a:solidFill>
                  <a:srgbClr val="8F9091"/>
                </a:solidFill>
              </a:defRPr>
            </a:lvl8pPr>
            <a:lvl9pPr marL="4114800" lvl="8" indent="-228600" algn="l">
              <a:lnSpc>
                <a:spcPct val="90000"/>
              </a:lnSpc>
              <a:spcBef>
                <a:spcPts val="500"/>
              </a:spcBef>
              <a:spcAft>
                <a:spcPts val="0"/>
              </a:spcAft>
              <a:buClr>
                <a:srgbClr val="8F9091"/>
              </a:buClr>
              <a:buSzPts val="1600"/>
              <a:buNone/>
              <a:defRPr sz="1600">
                <a:solidFill>
                  <a:srgbClr val="8F9091"/>
                </a:solidFill>
              </a:defRPr>
            </a:lvl9pPr>
          </a:lstStyle>
          <a:p>
            <a:endParaRPr/>
          </a:p>
        </p:txBody>
      </p:sp>
      <p:sp>
        <p:nvSpPr>
          <p:cNvPr id="39" name="Google Shape;39;p14"/>
          <p:cNvSpPr txBox="1">
            <a:spLocks noGrp="1"/>
          </p:cNvSpPr>
          <p:nvPr>
            <p:ph type="dt" idx="10"/>
          </p:nvPr>
        </p:nvSpPr>
        <p:spPr>
          <a:xfrm>
            <a:off x="838200" y="6356350"/>
            <a:ext cx="115334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F4F4F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4"/>
          <p:cNvSpPr txBox="1">
            <a:spLocks noGrp="1"/>
          </p:cNvSpPr>
          <p:nvPr>
            <p:ph type="ftr" idx="11"/>
          </p:nvPr>
        </p:nvSpPr>
        <p:spPr>
          <a:xfrm>
            <a:off x="2011012"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F4F4F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4"/>
          <p:cNvSpPr txBox="1">
            <a:spLocks noGrp="1"/>
          </p:cNvSpPr>
          <p:nvPr>
            <p:ph type="sldNum" idx="12"/>
          </p:nvPr>
        </p:nvSpPr>
        <p:spPr>
          <a:xfrm>
            <a:off x="10776520" y="6356350"/>
            <a:ext cx="57728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F4F4F4"/>
                </a:solidFill>
                <a:latin typeface="DM Sans"/>
                <a:ea typeface="DM Sans"/>
                <a:cs typeface="DM Sans"/>
                <a:sym typeface="DM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F4F4F4"/>
                </a:solidFill>
                <a:latin typeface="DM Sans"/>
                <a:ea typeface="DM Sans"/>
                <a:cs typeface="DM Sans"/>
                <a:sym typeface="DM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F4F4F4"/>
                </a:solidFill>
                <a:latin typeface="DM Sans"/>
                <a:ea typeface="DM Sans"/>
                <a:cs typeface="DM Sans"/>
                <a:sym typeface="DM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F4F4F4"/>
                </a:solidFill>
                <a:latin typeface="DM Sans"/>
                <a:ea typeface="DM Sans"/>
                <a:cs typeface="DM Sans"/>
                <a:sym typeface="DM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F4F4F4"/>
                </a:solidFill>
                <a:latin typeface="DM Sans"/>
                <a:ea typeface="DM Sans"/>
                <a:cs typeface="DM Sans"/>
                <a:sym typeface="DM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F4F4F4"/>
                </a:solidFill>
                <a:latin typeface="DM Sans"/>
                <a:ea typeface="DM Sans"/>
                <a:cs typeface="DM Sans"/>
                <a:sym typeface="DM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F4F4F4"/>
                </a:solidFill>
                <a:latin typeface="DM Sans"/>
                <a:ea typeface="DM Sans"/>
                <a:cs typeface="DM Sans"/>
                <a:sym typeface="DM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F4F4F4"/>
                </a:solidFill>
                <a:latin typeface="DM Sans"/>
                <a:ea typeface="DM Sans"/>
                <a:cs typeface="DM Sans"/>
                <a:sym typeface="DM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F4F4F4"/>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2"/>
        <p:cNvGrpSpPr/>
        <p:nvPr/>
      </p:nvGrpSpPr>
      <p:grpSpPr>
        <a:xfrm>
          <a:off x="0" y="0"/>
          <a:ext cx="0" cy="0"/>
          <a:chOff x="0" y="0"/>
          <a:chExt cx="0" cy="0"/>
        </a:xfrm>
      </p:grpSpPr>
      <p:sp>
        <p:nvSpPr>
          <p:cNvPr id="43" name="Google Shape;43;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solidFill>
                  <a:schemeClr val="dk1"/>
                </a:solidFill>
              </a:defRPr>
            </a:lvl1pPr>
            <a:lvl2pPr marL="914400" lvl="1" indent="-381000" algn="l">
              <a:lnSpc>
                <a:spcPct val="90000"/>
              </a:lnSpc>
              <a:spcBef>
                <a:spcPts val="500"/>
              </a:spcBef>
              <a:spcAft>
                <a:spcPts val="0"/>
              </a:spcAft>
              <a:buSzPts val="2400"/>
              <a:buChar char="•"/>
              <a:defRPr>
                <a:solidFill>
                  <a:schemeClr val="dk1"/>
                </a:solidFill>
              </a:defRPr>
            </a:lvl2pPr>
            <a:lvl3pPr marL="1371600" lvl="2" indent="-355600" algn="l">
              <a:lnSpc>
                <a:spcPct val="90000"/>
              </a:lnSpc>
              <a:spcBef>
                <a:spcPts val="500"/>
              </a:spcBef>
              <a:spcAft>
                <a:spcPts val="0"/>
              </a:spcAft>
              <a:buSzPts val="2000"/>
              <a:buChar char="•"/>
              <a:defRPr>
                <a:solidFill>
                  <a:schemeClr val="dk1"/>
                </a:solidFill>
              </a:defRPr>
            </a:lvl3pPr>
            <a:lvl4pPr marL="1828800" lvl="3" indent="-342900" algn="l">
              <a:lnSpc>
                <a:spcPct val="90000"/>
              </a:lnSpc>
              <a:spcBef>
                <a:spcPts val="500"/>
              </a:spcBef>
              <a:spcAft>
                <a:spcPts val="0"/>
              </a:spcAft>
              <a:buSzPts val="1800"/>
              <a:buChar char="•"/>
              <a:defRPr>
                <a:solidFill>
                  <a:schemeClr val="dk1"/>
                </a:solidFill>
              </a:defRPr>
            </a:lvl4pPr>
            <a:lvl5pPr marL="2286000" lvl="4" indent="-342900" algn="l">
              <a:lnSpc>
                <a:spcPct val="90000"/>
              </a:lnSpc>
              <a:spcBef>
                <a:spcPts val="500"/>
              </a:spcBef>
              <a:spcAft>
                <a:spcPts val="0"/>
              </a:spcAft>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solidFill>
                  <a:schemeClr val="dk1"/>
                </a:solidFill>
              </a:defRPr>
            </a:lvl1pPr>
            <a:lvl2pPr marL="914400" lvl="1" indent="-381000" algn="l">
              <a:lnSpc>
                <a:spcPct val="90000"/>
              </a:lnSpc>
              <a:spcBef>
                <a:spcPts val="500"/>
              </a:spcBef>
              <a:spcAft>
                <a:spcPts val="0"/>
              </a:spcAft>
              <a:buSzPts val="2400"/>
              <a:buChar char="•"/>
              <a:defRPr>
                <a:solidFill>
                  <a:schemeClr val="dk1"/>
                </a:solidFill>
              </a:defRPr>
            </a:lvl2pPr>
            <a:lvl3pPr marL="1371600" lvl="2" indent="-355600" algn="l">
              <a:lnSpc>
                <a:spcPct val="90000"/>
              </a:lnSpc>
              <a:spcBef>
                <a:spcPts val="500"/>
              </a:spcBef>
              <a:spcAft>
                <a:spcPts val="0"/>
              </a:spcAft>
              <a:buSzPts val="2000"/>
              <a:buChar char="•"/>
              <a:defRPr>
                <a:solidFill>
                  <a:schemeClr val="dk1"/>
                </a:solidFill>
              </a:defRPr>
            </a:lvl3pPr>
            <a:lvl4pPr marL="1828800" lvl="3" indent="-342900" algn="l">
              <a:lnSpc>
                <a:spcPct val="90000"/>
              </a:lnSpc>
              <a:spcBef>
                <a:spcPts val="500"/>
              </a:spcBef>
              <a:spcAft>
                <a:spcPts val="0"/>
              </a:spcAft>
              <a:buSzPts val="1800"/>
              <a:buChar char="•"/>
              <a:defRPr>
                <a:solidFill>
                  <a:schemeClr val="dk1"/>
                </a:solidFill>
              </a:defRPr>
            </a:lvl4pPr>
            <a:lvl5pPr marL="2286000" lvl="4" indent="-342900" algn="l">
              <a:lnSpc>
                <a:spcPct val="90000"/>
              </a:lnSpc>
              <a:spcBef>
                <a:spcPts val="500"/>
              </a:spcBef>
              <a:spcAft>
                <a:spcPts val="0"/>
              </a:spcAft>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5"/>
          <p:cNvSpPr txBox="1">
            <a:spLocks noGrp="1"/>
          </p:cNvSpPr>
          <p:nvPr>
            <p:ph type="dt" idx="10"/>
          </p:nvPr>
        </p:nvSpPr>
        <p:spPr>
          <a:xfrm>
            <a:off x="838200" y="6356350"/>
            <a:ext cx="115334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5"/>
          <p:cNvSpPr txBox="1">
            <a:spLocks noGrp="1"/>
          </p:cNvSpPr>
          <p:nvPr>
            <p:ph type="ftr" idx="11"/>
          </p:nvPr>
        </p:nvSpPr>
        <p:spPr>
          <a:xfrm>
            <a:off x="2011012"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5"/>
          <p:cNvSpPr txBox="1">
            <a:spLocks noGrp="1"/>
          </p:cNvSpPr>
          <p:nvPr>
            <p:ph type="sldNum" idx="12"/>
          </p:nvPr>
        </p:nvSpPr>
        <p:spPr>
          <a:xfrm>
            <a:off x="10776520" y="6356350"/>
            <a:ext cx="57728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GB"/>
              <a:t>‹#›</a:t>
            </a:fld>
            <a:endParaRPr/>
          </a:p>
        </p:txBody>
      </p:sp>
      <p:sp>
        <p:nvSpPr>
          <p:cNvPr id="48" name="Google Shape;48;p15"/>
          <p:cNvSpPr txBox="1">
            <a:spLocks noGrp="1"/>
          </p:cNvSpPr>
          <p:nvPr>
            <p:ph type="title"/>
          </p:nvPr>
        </p:nvSpPr>
        <p:spPr>
          <a:xfrm>
            <a:off x="838200" y="365125"/>
            <a:ext cx="7058000" cy="83162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3200"/>
              <a:buFont typeface="Comfortaa"/>
              <a:buNone/>
              <a:defRPr sz="3200"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9" name="Google Shape;49;p15" descr="A black background with green text&#10;&#10;Description automatically generated"/>
          <p:cNvPicPr preferRelativeResize="0"/>
          <p:nvPr/>
        </p:nvPicPr>
        <p:blipFill rotWithShape="1">
          <a:blip r:embed="rId2">
            <a:alphaModFix/>
          </a:blip>
          <a:srcRect/>
          <a:stretch/>
        </p:blipFill>
        <p:spPr>
          <a:xfrm>
            <a:off x="9336360" y="185738"/>
            <a:ext cx="2610482" cy="866854"/>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0"/>
        <p:cNvGrpSpPr/>
        <p:nvPr/>
      </p:nvGrpSpPr>
      <p:grpSpPr>
        <a:xfrm>
          <a:off x="0" y="0"/>
          <a:ext cx="0" cy="0"/>
          <a:chOff x="0" y="0"/>
          <a:chExt cx="0" cy="0"/>
        </a:xfrm>
      </p:grpSpPr>
      <p:sp>
        <p:nvSpPr>
          <p:cNvPr id="51" name="Google Shape;51;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SzPts val="2000"/>
              <a:buNone/>
              <a:defRPr sz="2000" b="1"/>
            </a:lvl2pPr>
            <a:lvl3pPr marL="1371600" lvl="2" indent="-228600" algn="l">
              <a:lnSpc>
                <a:spcPct val="90000"/>
              </a:lnSpc>
              <a:spcBef>
                <a:spcPts val="500"/>
              </a:spcBef>
              <a:spcAft>
                <a:spcPts val="0"/>
              </a:spcAft>
              <a:buSzPts val="1800"/>
              <a:buNone/>
              <a:defRPr sz="1800" b="1"/>
            </a:lvl3pPr>
            <a:lvl4pPr marL="1828800" lvl="3" indent="-228600" algn="l">
              <a:lnSpc>
                <a:spcPct val="90000"/>
              </a:lnSpc>
              <a:spcBef>
                <a:spcPts val="500"/>
              </a:spcBef>
              <a:spcAft>
                <a:spcPts val="0"/>
              </a:spcAft>
              <a:buSzPts val="1600"/>
              <a:buNone/>
              <a:defRPr sz="1600" b="1"/>
            </a:lvl4pPr>
            <a:lvl5pPr marL="2286000" lvl="4" indent="-228600" algn="l">
              <a:lnSpc>
                <a:spcPct val="90000"/>
              </a:lnSpc>
              <a:spcBef>
                <a:spcPts val="500"/>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16"/>
          <p:cNvSpPr txBox="1">
            <a:spLocks noGrp="1"/>
          </p:cNvSpPr>
          <p:nvPr>
            <p:ph type="dt" idx="10"/>
          </p:nvPr>
        </p:nvSpPr>
        <p:spPr>
          <a:xfrm>
            <a:off x="838200" y="6356350"/>
            <a:ext cx="115334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2011012"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10776520" y="6356350"/>
            <a:ext cx="57728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GB"/>
              <a:t>‹#›</a:t>
            </a:fld>
            <a:endParaRPr/>
          </a:p>
        </p:txBody>
      </p:sp>
      <p:sp>
        <p:nvSpPr>
          <p:cNvPr id="58" name="Google Shape;58;p16"/>
          <p:cNvSpPr txBox="1">
            <a:spLocks noGrp="1"/>
          </p:cNvSpPr>
          <p:nvPr>
            <p:ph type="title"/>
          </p:nvPr>
        </p:nvSpPr>
        <p:spPr>
          <a:xfrm>
            <a:off x="838200" y="365125"/>
            <a:ext cx="7058000" cy="83162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3200"/>
              <a:buFont typeface="Comfortaa"/>
              <a:buNone/>
              <a:defRPr sz="3200"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9" name="Google Shape;59;p16" descr="A black background with green text&#10;&#10;Description automatically generated"/>
          <p:cNvPicPr preferRelativeResize="0"/>
          <p:nvPr/>
        </p:nvPicPr>
        <p:blipFill rotWithShape="1">
          <a:blip r:embed="rId2">
            <a:alphaModFix/>
          </a:blip>
          <a:srcRect/>
          <a:stretch/>
        </p:blipFill>
        <p:spPr>
          <a:xfrm>
            <a:off x="9336360" y="185738"/>
            <a:ext cx="2610482" cy="86685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able">
  <p:cSld name="1_table">
    <p:spTree>
      <p:nvGrpSpPr>
        <p:cNvPr id="1" name="Shape 60"/>
        <p:cNvGrpSpPr/>
        <p:nvPr/>
      </p:nvGrpSpPr>
      <p:grpSpPr>
        <a:xfrm>
          <a:off x="0" y="0"/>
          <a:ext cx="0" cy="0"/>
          <a:chOff x="0" y="0"/>
          <a:chExt cx="0" cy="0"/>
        </a:xfrm>
      </p:grpSpPr>
      <p:sp>
        <p:nvSpPr>
          <p:cNvPr id="61" name="Google Shape;61;p17"/>
          <p:cNvSpPr txBox="1">
            <a:spLocks noGrp="1"/>
          </p:cNvSpPr>
          <p:nvPr>
            <p:ph type="dt" idx="10"/>
          </p:nvPr>
        </p:nvSpPr>
        <p:spPr>
          <a:xfrm>
            <a:off x="838200" y="6356350"/>
            <a:ext cx="115334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17"/>
          <p:cNvSpPr txBox="1">
            <a:spLocks noGrp="1"/>
          </p:cNvSpPr>
          <p:nvPr>
            <p:ph type="ftr" idx="11"/>
          </p:nvPr>
        </p:nvSpPr>
        <p:spPr>
          <a:xfrm>
            <a:off x="2011012"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7"/>
          <p:cNvSpPr txBox="1">
            <a:spLocks noGrp="1"/>
          </p:cNvSpPr>
          <p:nvPr>
            <p:ph type="sldNum" idx="12"/>
          </p:nvPr>
        </p:nvSpPr>
        <p:spPr>
          <a:xfrm>
            <a:off x="10776520" y="6356350"/>
            <a:ext cx="57728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GB"/>
              <a:t>‹#›</a:t>
            </a:fld>
            <a:endParaRPr/>
          </a:p>
        </p:txBody>
      </p:sp>
      <p:graphicFrame>
        <p:nvGraphicFramePr>
          <p:cNvPr id="64" name="Google Shape;64;p17"/>
          <p:cNvGraphicFramePr/>
          <p:nvPr/>
        </p:nvGraphicFramePr>
        <p:xfrm>
          <a:off x="838200" y="2492896"/>
          <a:ext cx="3000000" cy="3000000"/>
        </p:xfrm>
        <a:graphic>
          <a:graphicData uri="http://schemas.openxmlformats.org/drawingml/2006/table">
            <a:tbl>
              <a:tblPr firstRow="1" bandRow="1">
                <a:noFill/>
                <a:tableStyleId>{9884F1B9-DBB9-4DCB-896E-E7372879D691}</a:tableStyleId>
              </a:tblPr>
              <a:tblGrid>
                <a:gridCol w="2103125">
                  <a:extLst>
                    <a:ext uri="{9D8B030D-6E8A-4147-A177-3AD203B41FA5}">
                      <a16:colId xmlns:a16="http://schemas.microsoft.com/office/drawing/2014/main" val="20000"/>
                    </a:ext>
                  </a:extLst>
                </a:gridCol>
                <a:gridCol w="2103125">
                  <a:extLst>
                    <a:ext uri="{9D8B030D-6E8A-4147-A177-3AD203B41FA5}">
                      <a16:colId xmlns:a16="http://schemas.microsoft.com/office/drawing/2014/main" val="20001"/>
                    </a:ext>
                  </a:extLst>
                </a:gridCol>
                <a:gridCol w="2103125">
                  <a:extLst>
                    <a:ext uri="{9D8B030D-6E8A-4147-A177-3AD203B41FA5}">
                      <a16:colId xmlns:a16="http://schemas.microsoft.com/office/drawing/2014/main" val="20002"/>
                    </a:ext>
                  </a:extLst>
                </a:gridCol>
                <a:gridCol w="2103125">
                  <a:extLst>
                    <a:ext uri="{9D8B030D-6E8A-4147-A177-3AD203B41FA5}">
                      <a16:colId xmlns:a16="http://schemas.microsoft.com/office/drawing/2014/main" val="20003"/>
                    </a:ext>
                  </a:extLst>
                </a:gridCol>
                <a:gridCol w="2103125">
                  <a:extLst>
                    <a:ext uri="{9D8B030D-6E8A-4147-A177-3AD203B41FA5}">
                      <a16:colId xmlns:a16="http://schemas.microsoft.com/office/drawing/2014/main" val="20004"/>
                    </a:ext>
                  </a:extLst>
                </a:gridCol>
              </a:tblGrid>
              <a:tr h="421175">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title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title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title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title</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title</a:t>
                      </a:r>
                      <a:endParaRPr sz="1400" u="none" strike="noStrike" cap="none"/>
                    </a:p>
                  </a:txBody>
                  <a:tcPr marL="91450" marR="91450" marT="45725" marB="45725"/>
                </a:tc>
                <a:extLst>
                  <a:ext uri="{0D108BD9-81ED-4DB2-BD59-A6C34878D82A}">
                    <a16:rowId xmlns:a16="http://schemas.microsoft.com/office/drawing/2014/main" val="10000"/>
                  </a:ext>
                </a:extLst>
              </a:tr>
              <a:tr h="421175">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extLst>
                  <a:ext uri="{0D108BD9-81ED-4DB2-BD59-A6C34878D82A}">
                    <a16:rowId xmlns:a16="http://schemas.microsoft.com/office/drawing/2014/main" val="10001"/>
                  </a:ext>
                </a:extLst>
              </a:tr>
              <a:tr h="421175">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extLst>
                  <a:ext uri="{0D108BD9-81ED-4DB2-BD59-A6C34878D82A}">
                    <a16:rowId xmlns:a16="http://schemas.microsoft.com/office/drawing/2014/main" val="10002"/>
                  </a:ext>
                </a:extLst>
              </a:tr>
              <a:tr h="421175">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extLst>
                  <a:ext uri="{0D108BD9-81ED-4DB2-BD59-A6C34878D82A}">
                    <a16:rowId xmlns:a16="http://schemas.microsoft.com/office/drawing/2014/main" val="10003"/>
                  </a:ext>
                </a:extLst>
              </a:tr>
              <a:tr h="421175">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extLst>
                  <a:ext uri="{0D108BD9-81ED-4DB2-BD59-A6C34878D82A}">
                    <a16:rowId xmlns:a16="http://schemas.microsoft.com/office/drawing/2014/main" val="10004"/>
                  </a:ext>
                </a:extLst>
              </a:tr>
              <a:tr h="421175">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solidFill>
                            <a:srgbClr val="2C3031"/>
                          </a:solidFill>
                        </a:rPr>
                        <a:t>item</a:t>
                      </a:r>
                      <a:endParaRPr sz="1400" u="none" strike="noStrike" cap="none"/>
                    </a:p>
                  </a:txBody>
                  <a:tcPr marL="91450" marR="91450" marT="45725" marB="45725"/>
                </a:tc>
                <a:extLst>
                  <a:ext uri="{0D108BD9-81ED-4DB2-BD59-A6C34878D82A}">
                    <a16:rowId xmlns:a16="http://schemas.microsoft.com/office/drawing/2014/main" val="10005"/>
                  </a:ext>
                </a:extLst>
              </a:tr>
            </a:tbl>
          </a:graphicData>
        </a:graphic>
      </p:graphicFrame>
      <p:pic>
        <p:nvPicPr>
          <p:cNvPr id="65" name="Google Shape;65;p17" descr="A black background with green text&#10;&#10;Description automatically generated"/>
          <p:cNvPicPr preferRelativeResize="0"/>
          <p:nvPr/>
        </p:nvPicPr>
        <p:blipFill rotWithShape="1">
          <a:blip r:embed="rId2">
            <a:alphaModFix/>
          </a:blip>
          <a:srcRect/>
          <a:stretch/>
        </p:blipFill>
        <p:spPr>
          <a:xfrm>
            <a:off x="9336360" y="185738"/>
            <a:ext cx="2610482" cy="866854"/>
          </a:xfrm>
          <a:prstGeom prst="rect">
            <a:avLst/>
          </a:prstGeom>
          <a:noFill/>
          <a:ln>
            <a:noFill/>
          </a:ln>
        </p:spPr>
      </p:pic>
      <p:sp>
        <p:nvSpPr>
          <p:cNvPr id="66" name="Google Shape;66;p17"/>
          <p:cNvSpPr txBox="1">
            <a:spLocks noGrp="1"/>
          </p:cNvSpPr>
          <p:nvPr>
            <p:ph type="title"/>
          </p:nvPr>
        </p:nvSpPr>
        <p:spPr>
          <a:xfrm>
            <a:off x="838200" y="365125"/>
            <a:ext cx="7058000" cy="83162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3200"/>
              <a:buFont typeface="Comfortaa"/>
              <a:buNone/>
              <a:defRPr sz="3200"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Only">
  <p:cSld name="2_Title Only">
    <p:spTree>
      <p:nvGrpSpPr>
        <p:cNvPr id="1" name="Shape 67"/>
        <p:cNvGrpSpPr/>
        <p:nvPr/>
      </p:nvGrpSpPr>
      <p:grpSpPr>
        <a:xfrm>
          <a:off x="0" y="0"/>
          <a:ext cx="0" cy="0"/>
          <a:chOff x="0" y="0"/>
          <a:chExt cx="0" cy="0"/>
        </a:xfrm>
      </p:grpSpPr>
      <p:sp>
        <p:nvSpPr>
          <p:cNvPr id="68" name="Google Shape;68;p18"/>
          <p:cNvSpPr txBox="1">
            <a:spLocks noGrp="1"/>
          </p:cNvSpPr>
          <p:nvPr>
            <p:ph type="dt" idx="10"/>
          </p:nvPr>
        </p:nvSpPr>
        <p:spPr>
          <a:xfrm>
            <a:off x="838200" y="6356350"/>
            <a:ext cx="115334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8"/>
          <p:cNvSpPr txBox="1">
            <a:spLocks noGrp="1"/>
          </p:cNvSpPr>
          <p:nvPr>
            <p:ph type="ftr" idx="11"/>
          </p:nvPr>
        </p:nvSpPr>
        <p:spPr>
          <a:xfrm>
            <a:off x="2011012"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
          <p:cNvSpPr txBox="1">
            <a:spLocks noGrp="1"/>
          </p:cNvSpPr>
          <p:nvPr>
            <p:ph type="sldNum" idx="12"/>
          </p:nvPr>
        </p:nvSpPr>
        <p:spPr>
          <a:xfrm>
            <a:off x="10776520" y="6356350"/>
            <a:ext cx="57728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GB"/>
              <a:t>‹#›</a:t>
            </a:fld>
            <a:endParaRPr/>
          </a:p>
        </p:txBody>
      </p:sp>
      <p:sp>
        <p:nvSpPr>
          <p:cNvPr id="71" name="Google Shape;71;p18"/>
          <p:cNvSpPr txBox="1">
            <a:spLocks noGrp="1"/>
          </p:cNvSpPr>
          <p:nvPr>
            <p:ph type="title"/>
          </p:nvPr>
        </p:nvSpPr>
        <p:spPr>
          <a:xfrm>
            <a:off x="838200" y="365125"/>
            <a:ext cx="7058000" cy="83162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3200"/>
              <a:buFont typeface="Comfortaa"/>
              <a:buNone/>
              <a:defRPr sz="3200"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2" name="Google Shape;72;p18" descr="A black background with green text&#10;&#10;Description automatically generated"/>
          <p:cNvPicPr preferRelativeResize="0"/>
          <p:nvPr/>
        </p:nvPicPr>
        <p:blipFill rotWithShape="1">
          <a:blip r:embed="rId2">
            <a:alphaModFix/>
          </a:blip>
          <a:srcRect/>
          <a:stretch/>
        </p:blipFill>
        <p:spPr>
          <a:xfrm>
            <a:off x="9336360" y="185738"/>
            <a:ext cx="2610482" cy="86685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3_Title Only">
  <p:cSld name="3_Title Only">
    <p:spTree>
      <p:nvGrpSpPr>
        <p:cNvPr id="1" name="Shape 73"/>
        <p:cNvGrpSpPr/>
        <p:nvPr/>
      </p:nvGrpSpPr>
      <p:grpSpPr>
        <a:xfrm>
          <a:off x="0" y="0"/>
          <a:ext cx="0" cy="0"/>
          <a:chOff x="0" y="0"/>
          <a:chExt cx="0" cy="0"/>
        </a:xfrm>
      </p:grpSpPr>
      <p:sp>
        <p:nvSpPr>
          <p:cNvPr id="74" name="Google Shape;74;p19"/>
          <p:cNvSpPr txBox="1">
            <a:spLocks noGrp="1"/>
          </p:cNvSpPr>
          <p:nvPr>
            <p:ph type="dt" idx="10"/>
          </p:nvPr>
        </p:nvSpPr>
        <p:spPr>
          <a:xfrm>
            <a:off x="838200" y="6356350"/>
            <a:ext cx="1153344"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9"/>
          <p:cNvSpPr txBox="1">
            <a:spLocks noGrp="1"/>
          </p:cNvSpPr>
          <p:nvPr>
            <p:ph type="ftr" idx="11"/>
          </p:nvPr>
        </p:nvSpPr>
        <p:spPr>
          <a:xfrm>
            <a:off x="2011012" y="6356350"/>
            <a:ext cx="41148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9"/>
          <p:cNvSpPr txBox="1">
            <a:spLocks noGrp="1"/>
          </p:cNvSpPr>
          <p:nvPr>
            <p:ph type="sldNum" idx="12"/>
          </p:nvPr>
        </p:nvSpPr>
        <p:spPr>
          <a:xfrm>
            <a:off x="10776520" y="6356350"/>
            <a:ext cx="57728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GB"/>
              <a:t>‹#›</a:t>
            </a:fld>
            <a:endParaRPr/>
          </a:p>
        </p:txBody>
      </p:sp>
      <p:sp>
        <p:nvSpPr>
          <p:cNvPr id="77" name="Google Shape;77;p19"/>
          <p:cNvSpPr txBox="1">
            <a:spLocks noGrp="1"/>
          </p:cNvSpPr>
          <p:nvPr>
            <p:ph type="title"/>
          </p:nvPr>
        </p:nvSpPr>
        <p:spPr>
          <a:xfrm>
            <a:off x="838200" y="365125"/>
            <a:ext cx="7058000" cy="83162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3200"/>
              <a:buFont typeface="Comfortaa"/>
              <a:buNone/>
              <a:defRPr sz="3200"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78" name="Google Shape;78;p19" descr="A black background with green text&#10;&#10;Description automatically generated"/>
          <p:cNvPicPr preferRelativeResize="0"/>
          <p:nvPr/>
        </p:nvPicPr>
        <p:blipFill rotWithShape="1">
          <a:blip r:embed="rId2">
            <a:alphaModFix/>
          </a:blip>
          <a:srcRect/>
          <a:stretch/>
        </p:blipFill>
        <p:spPr>
          <a:xfrm>
            <a:off x="9336360" y="185738"/>
            <a:ext cx="2610482" cy="86685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9"/>
        <p:cNvGrpSpPr/>
        <p:nvPr/>
      </p:nvGrpSpPr>
      <p:grpSpPr>
        <a:xfrm>
          <a:off x="0" y="0"/>
          <a:ext cx="0" cy="0"/>
          <a:chOff x="0" y="0"/>
          <a:chExt cx="0" cy="0"/>
        </a:xfrm>
      </p:grpSpPr>
      <p:sp>
        <p:nvSpPr>
          <p:cNvPr id="10" name="Google Shape;1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C3031"/>
              </a:buClr>
              <a:buSzPts val="4400"/>
              <a:buFont typeface="Comfortaa"/>
              <a:buNone/>
              <a:defRPr sz="4400" b="0" i="0" u="none" strike="noStrike" cap="none">
                <a:solidFill>
                  <a:srgbClr val="2C3031"/>
                </a:solidFill>
                <a:latin typeface="Comfortaa"/>
                <a:ea typeface="Comfortaa"/>
                <a:cs typeface="Comfortaa"/>
                <a:sym typeface="Comforta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rgbClr val="2C3031"/>
                </a:solidFill>
                <a:latin typeface="DM Sans"/>
                <a:ea typeface="DM Sans"/>
                <a:cs typeface="DM Sans"/>
                <a:sym typeface="DM Sans"/>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rgbClr val="2C3031"/>
                </a:solidFill>
                <a:latin typeface="DM Sans"/>
                <a:ea typeface="DM Sans"/>
                <a:cs typeface="DM Sans"/>
                <a:sym typeface="DM Sans"/>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rgbClr val="2C3031"/>
                </a:solidFill>
                <a:latin typeface="DM Sans"/>
                <a:ea typeface="DM Sans"/>
                <a:cs typeface="DM Sans"/>
                <a:sym typeface="DM Sans"/>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rgbClr val="2C3031"/>
                </a:solidFill>
                <a:latin typeface="DM Sans"/>
                <a:ea typeface="DM Sans"/>
                <a:cs typeface="DM Sans"/>
                <a:sym typeface="DM Sans"/>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rgbClr val="2C3031"/>
                </a:solidFill>
                <a:latin typeface="DM Sans"/>
                <a:ea typeface="DM Sans"/>
                <a:cs typeface="DM Sans"/>
                <a:sym typeface="DM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DM Sans"/>
                <a:ea typeface="DM Sans"/>
                <a:cs typeface="DM Sans"/>
                <a:sym typeface="DM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DM Sans"/>
                <a:ea typeface="DM Sans"/>
                <a:cs typeface="DM Sans"/>
                <a:sym typeface="DM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DM Sans"/>
                <a:ea typeface="DM Sans"/>
                <a:cs typeface="DM Sans"/>
                <a:sym typeface="DM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DM Sans"/>
                <a:ea typeface="DM Sans"/>
                <a:cs typeface="DM Sans"/>
                <a:sym typeface="DM Sans"/>
              </a:defRPr>
            </a:lvl9pPr>
          </a:lstStyle>
          <a:p>
            <a:endParaRPr/>
          </a:p>
        </p:txBody>
      </p:sp>
      <p:sp>
        <p:nvSpPr>
          <p:cNvPr id="12" name="Google Shape;12;p8"/>
          <p:cNvSpPr txBox="1">
            <a:spLocks noGrp="1"/>
          </p:cNvSpPr>
          <p:nvPr>
            <p:ph type="dt" idx="10"/>
          </p:nvPr>
        </p:nvSpPr>
        <p:spPr>
          <a:xfrm>
            <a:off x="838200" y="6356350"/>
            <a:ext cx="115334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DM Sans"/>
                <a:ea typeface="DM Sans"/>
                <a:cs typeface="DM Sans"/>
                <a:sym typeface="DM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9pPr>
          </a:lstStyle>
          <a:p>
            <a:endParaRPr/>
          </a:p>
        </p:txBody>
      </p:sp>
      <p:sp>
        <p:nvSpPr>
          <p:cNvPr id="13" name="Google Shape;13;p8"/>
          <p:cNvSpPr txBox="1">
            <a:spLocks noGrp="1"/>
          </p:cNvSpPr>
          <p:nvPr>
            <p:ph type="ftr" idx="11"/>
          </p:nvPr>
        </p:nvSpPr>
        <p:spPr>
          <a:xfrm>
            <a:off x="2011012" y="6356350"/>
            <a:ext cx="411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DM Sans"/>
                <a:ea typeface="DM Sans"/>
                <a:cs typeface="DM Sans"/>
                <a:sym typeface="DM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DM Sans"/>
                <a:ea typeface="DM Sans"/>
                <a:cs typeface="DM Sans"/>
                <a:sym typeface="DM Sans"/>
              </a:defRPr>
            </a:lvl9pPr>
          </a:lstStyle>
          <a:p>
            <a:endParaRPr/>
          </a:p>
        </p:txBody>
      </p:sp>
      <p:sp>
        <p:nvSpPr>
          <p:cNvPr id="14" name="Google Shape;14;p8"/>
          <p:cNvSpPr txBox="1">
            <a:spLocks noGrp="1"/>
          </p:cNvSpPr>
          <p:nvPr>
            <p:ph type="sldNum" idx="12"/>
          </p:nvPr>
        </p:nvSpPr>
        <p:spPr>
          <a:xfrm>
            <a:off x="10776520" y="6356350"/>
            <a:ext cx="57728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
          <p:cNvSpPr txBox="1">
            <a:spLocks noGrp="1"/>
          </p:cNvSpPr>
          <p:nvPr>
            <p:ph type="ctrTitle"/>
          </p:nvPr>
        </p:nvSpPr>
        <p:spPr>
          <a:xfrm>
            <a:off x="374121" y="1916832"/>
            <a:ext cx="11328883" cy="216024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4000"/>
              <a:buFont typeface="Comfortaa"/>
              <a:buNone/>
            </a:pPr>
            <a:r>
              <a:rPr lang="en-GB" sz="4000" b="1">
                <a:solidFill>
                  <a:srgbClr val="000000"/>
                </a:solidFill>
                <a:latin typeface="Comic Sans MS"/>
                <a:ea typeface="Comic Sans MS"/>
                <a:cs typeface="Comic Sans MS"/>
                <a:sym typeface="Comic Sans MS"/>
              </a:rPr>
              <a:t>RESTORATION OF WETLAND COMPLEXES AS LIFE-SUPPORTING SYSTEMS IN THE </a:t>
            </a:r>
            <a:r>
              <a:rPr lang="en-GB" sz="4000" b="1">
                <a:solidFill>
                  <a:srgbClr val="000000"/>
                </a:solidFill>
                <a:latin typeface="Arial Narrow"/>
                <a:ea typeface="Arial Narrow"/>
                <a:cs typeface="Arial Narrow"/>
                <a:sym typeface="Arial Narrow"/>
              </a:rPr>
              <a:t>DANUBE BASIN – RESTORE4LIFE</a:t>
            </a:r>
            <a:endParaRPr/>
          </a:p>
        </p:txBody>
      </p:sp>
      <p:sp>
        <p:nvSpPr>
          <p:cNvPr id="100" name="Google Shape;100;p1"/>
          <p:cNvSpPr txBox="1">
            <a:spLocks noGrp="1"/>
          </p:cNvSpPr>
          <p:nvPr>
            <p:ph type="subTitle" idx="1"/>
          </p:nvPr>
        </p:nvSpPr>
        <p:spPr>
          <a:xfrm>
            <a:off x="435688" y="3923442"/>
            <a:ext cx="6955392" cy="576064"/>
          </a:xfrm>
          <a:prstGeom prst="rect">
            <a:avLst/>
          </a:prstGeom>
          <a:noFill/>
          <a:ln>
            <a:noFill/>
          </a:ln>
        </p:spPr>
        <p:txBody>
          <a:bodyPr spcFirstLastPara="1" wrap="square" lIns="91425" tIns="45700" rIns="91425" bIns="45700" anchor="t" anchorCtr="0">
            <a:normAutofit fontScale="85000" lnSpcReduction="10000"/>
          </a:bodyPr>
          <a:lstStyle/>
          <a:p>
            <a:pPr marL="457200" lvl="0" indent="-406400" algn="l" rtl="0">
              <a:lnSpc>
                <a:spcPct val="90000"/>
              </a:lnSpc>
              <a:spcBef>
                <a:spcPts val="1000"/>
              </a:spcBef>
              <a:spcAft>
                <a:spcPts val="0"/>
              </a:spcAft>
              <a:buSzPct val="117647"/>
              <a:buNone/>
            </a:pPr>
            <a:r>
              <a:rPr lang="en-GB" sz="2400"/>
              <a:t>Dr. Mihai Adamescu - RCSES University of Bucharest</a:t>
            </a:r>
            <a:endParaRPr/>
          </a:p>
        </p:txBody>
      </p:sp>
      <p:sp>
        <p:nvSpPr>
          <p:cNvPr id="101" name="Google Shape;101;p1"/>
          <p:cNvSpPr txBox="1"/>
          <p:nvPr/>
        </p:nvSpPr>
        <p:spPr>
          <a:xfrm>
            <a:off x="2501443" y="5929535"/>
            <a:ext cx="609490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1" i="0" u="none" strike="noStrike" cap="none">
                <a:solidFill>
                  <a:srgbClr val="687174"/>
                </a:solidFill>
                <a:latin typeface="Arial Narrow"/>
                <a:ea typeface="Arial Narrow"/>
                <a:cs typeface="Arial Narrow"/>
                <a:sym typeface="Arial Narrow"/>
              </a:rPr>
              <a:t>Project: 101112736— HORIZON-MISS-2022-OCEAN-01</a:t>
            </a:r>
            <a:endParaRPr sz="1400" b="0" i="0" u="none" strike="noStrike" cap="none">
              <a:solidFill>
                <a:srgbClr val="000000"/>
              </a:solidFill>
              <a:latin typeface="Arial"/>
              <a:ea typeface="Arial"/>
              <a:cs typeface="Arial"/>
              <a:sym typeface="Arial"/>
            </a:endParaRPr>
          </a:p>
        </p:txBody>
      </p:sp>
      <p:sp>
        <p:nvSpPr>
          <p:cNvPr id="102" name="Google Shape;102;p1"/>
          <p:cNvSpPr txBox="1"/>
          <p:nvPr/>
        </p:nvSpPr>
        <p:spPr>
          <a:xfrm>
            <a:off x="4399859" y="4831762"/>
            <a:ext cx="3277406" cy="433260"/>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l" rtl="0">
              <a:lnSpc>
                <a:spcPct val="90000"/>
              </a:lnSpc>
              <a:spcBef>
                <a:spcPts val="0"/>
              </a:spcBef>
              <a:spcAft>
                <a:spcPts val="0"/>
              </a:spcAft>
              <a:buClr>
                <a:srgbClr val="000000"/>
              </a:buClr>
              <a:buSzPct val="100000"/>
              <a:buFont typeface="Arial"/>
              <a:buNone/>
            </a:pPr>
            <a:r>
              <a:rPr lang="en-GB" sz="2800" b="0" i="0" u="none" strike="noStrike" cap="none">
                <a:solidFill>
                  <a:schemeClr val="dk1"/>
                </a:solidFill>
                <a:latin typeface="Arial"/>
                <a:ea typeface="Arial"/>
                <a:cs typeface="Arial"/>
                <a:sym typeface="Arial"/>
              </a:rPr>
              <a:t>www.restore4life.eu</a:t>
            </a:r>
            <a:endParaRPr/>
          </a:p>
        </p:txBody>
      </p:sp>
      <p:pic>
        <p:nvPicPr>
          <p:cNvPr id="103" name="Google Shape;103;p1"/>
          <p:cNvPicPr preferRelativeResize="0"/>
          <p:nvPr/>
        </p:nvPicPr>
        <p:blipFill rotWithShape="1">
          <a:blip r:embed="rId3">
            <a:alphaModFix/>
          </a:blip>
          <a:srcRect/>
          <a:stretch/>
        </p:blipFill>
        <p:spPr>
          <a:xfrm>
            <a:off x="10095853" y="5729529"/>
            <a:ext cx="1964645" cy="1015566"/>
          </a:xfrm>
          <a:prstGeom prst="rect">
            <a:avLst/>
          </a:prstGeom>
          <a:solidFill>
            <a:srgbClr val="BFD9C3"/>
          </a:solid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9"/>
          <p:cNvSpPr txBox="1">
            <a:spLocks noGrp="1"/>
          </p:cNvSpPr>
          <p:nvPr>
            <p:ph type="ctrTitle"/>
          </p:nvPr>
        </p:nvSpPr>
        <p:spPr>
          <a:xfrm>
            <a:off x="4109263" y="406086"/>
            <a:ext cx="8068734" cy="1074341"/>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SzPct val="111111"/>
              <a:buNone/>
            </a:pPr>
            <a:r>
              <a:rPr lang="en-GB" sz="4000">
                <a:latin typeface="Times New Roman"/>
                <a:ea typeface="Times New Roman"/>
                <a:cs typeface="Times New Roman"/>
                <a:sym typeface="Times New Roman"/>
              </a:rPr>
              <a:t>Reasons for the project RESTORE4LIFE </a:t>
            </a:r>
            <a:br>
              <a:rPr lang="en-GB" sz="4000">
                <a:latin typeface="Times New Roman"/>
                <a:ea typeface="Times New Roman"/>
                <a:cs typeface="Times New Roman"/>
                <a:sym typeface="Times New Roman"/>
              </a:rPr>
            </a:br>
            <a:r>
              <a:rPr lang="en-GB" sz="4000">
                <a:latin typeface="Times New Roman"/>
                <a:ea typeface="Times New Roman"/>
                <a:cs typeface="Times New Roman"/>
                <a:sym typeface="Times New Roman"/>
              </a:rPr>
              <a:t>(as life-supporting units) </a:t>
            </a:r>
            <a:br>
              <a:rPr lang="en-GB"/>
            </a:br>
            <a:endParaRPr/>
          </a:p>
        </p:txBody>
      </p:sp>
      <p:sp>
        <p:nvSpPr>
          <p:cNvPr id="171" name="Google Shape;171;p29"/>
          <p:cNvSpPr txBox="1">
            <a:spLocks noGrp="1"/>
          </p:cNvSpPr>
          <p:nvPr>
            <p:ph type="subTitle" idx="1"/>
          </p:nvPr>
        </p:nvSpPr>
        <p:spPr>
          <a:xfrm>
            <a:off x="1161327" y="1548160"/>
            <a:ext cx="9703443" cy="219286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GB" sz="1800" dirty="0">
                <a:solidFill>
                  <a:schemeClr val="dk1"/>
                </a:solidFill>
              </a:rPr>
              <a:t>More than 70% of the Danube floodplains and wetlands have been converted to farmland, industrial areas, fish polders, and transport corridors. </a:t>
            </a:r>
            <a:endParaRPr dirty="0"/>
          </a:p>
          <a:p>
            <a:pPr marL="0" lvl="0" indent="0" algn="l" rtl="0">
              <a:lnSpc>
                <a:spcPct val="90000"/>
              </a:lnSpc>
              <a:spcBef>
                <a:spcPts val="1000"/>
              </a:spcBef>
              <a:spcAft>
                <a:spcPts val="0"/>
              </a:spcAft>
              <a:buSzPts val="2400"/>
              <a:buNone/>
            </a:pPr>
            <a:r>
              <a:rPr lang="en-GB" sz="1800" dirty="0">
                <a:solidFill>
                  <a:schemeClr val="dk1"/>
                </a:solidFill>
              </a:rPr>
              <a:t>As a consequence, we face a multitude of challenges across the Danube basin, such as biodiversity loss, eutrophication, water quality deterioration, oversimplification of food webs, reduced fish production rates in natural systems, reduced water retention and flood attenuation, and a significant reduction in the provision of ecosystem services (ES)</a:t>
            </a:r>
            <a:endParaRPr dirty="0"/>
          </a:p>
          <a:p>
            <a:pPr marL="0" lvl="0" indent="0" algn="l" rtl="0">
              <a:lnSpc>
                <a:spcPct val="90000"/>
              </a:lnSpc>
              <a:spcBef>
                <a:spcPts val="1000"/>
              </a:spcBef>
              <a:spcAft>
                <a:spcPts val="0"/>
              </a:spcAft>
              <a:buSzPts val="2400"/>
              <a:buNone/>
            </a:pPr>
            <a:endParaRPr sz="1800" dirty="0">
              <a:solidFill>
                <a:schemeClr val="dk1"/>
              </a:solidFill>
            </a:endParaRPr>
          </a:p>
          <a:p>
            <a:pPr marL="0" lvl="0" indent="0" algn="l" rtl="0">
              <a:lnSpc>
                <a:spcPct val="90000"/>
              </a:lnSpc>
              <a:spcBef>
                <a:spcPts val="1000"/>
              </a:spcBef>
              <a:spcAft>
                <a:spcPts val="0"/>
              </a:spcAft>
              <a:buSzPts val="2400"/>
              <a:buNone/>
            </a:pPr>
            <a:r>
              <a:rPr lang="en-GB" sz="1800" dirty="0">
                <a:solidFill>
                  <a:schemeClr val="dk1"/>
                </a:solidFill>
              </a:rPr>
              <a:t>It is acknowledged that this chain of changes is actually pushing the entire complex of ecosystems and their dependent social-ecological systems toward collapse.</a:t>
            </a:r>
            <a:endParaRPr dirty="0"/>
          </a:p>
          <a:p>
            <a:pPr marL="0" lvl="0" indent="0" algn="l" rtl="0">
              <a:lnSpc>
                <a:spcPct val="90000"/>
              </a:lnSpc>
              <a:spcBef>
                <a:spcPts val="1000"/>
              </a:spcBef>
              <a:spcAft>
                <a:spcPts val="0"/>
              </a:spcAft>
              <a:buSzPts val="2400"/>
              <a:buNone/>
            </a:pPr>
            <a:endParaRPr sz="1800" dirty="0">
              <a:solidFill>
                <a:schemeClr val="dk1"/>
              </a:solidFill>
            </a:endParaRPr>
          </a:p>
          <a:p>
            <a:pPr marL="0" lvl="0" indent="0" algn="l" rtl="0">
              <a:lnSpc>
                <a:spcPct val="90000"/>
              </a:lnSpc>
              <a:spcBef>
                <a:spcPts val="1000"/>
              </a:spcBef>
              <a:spcAft>
                <a:spcPts val="0"/>
              </a:spcAft>
              <a:buSzPts val="2400"/>
              <a:buNone/>
            </a:pPr>
            <a:r>
              <a:rPr lang="en-GB" sz="1800" dirty="0">
                <a:solidFill>
                  <a:schemeClr val="dk1"/>
                </a:solidFill>
              </a:rPr>
              <a:t>Challenges arise specifically from complex and poorly understood ecological, economic, and social interactions, the lack of agreement between stakeholders, and the absence of a clear endpoint.</a:t>
            </a:r>
            <a:endParaRPr dirty="0"/>
          </a:p>
          <a:p>
            <a:pPr marL="0" lvl="0" indent="0" algn="l" rtl="0">
              <a:lnSpc>
                <a:spcPct val="90000"/>
              </a:lnSpc>
              <a:spcBef>
                <a:spcPts val="1000"/>
              </a:spcBef>
              <a:spcAft>
                <a:spcPts val="0"/>
              </a:spcAft>
              <a:buSzPts val="2400"/>
              <a:buNone/>
            </a:pPr>
            <a:endParaRPr sz="1800" dirty="0">
              <a:solidFill>
                <a:schemeClr val="dk1"/>
              </a:solidFill>
            </a:endParaRPr>
          </a:p>
        </p:txBody>
      </p:sp>
      <p:sp>
        <p:nvSpPr>
          <p:cNvPr id="172" name="Google Shape;172;p29"/>
          <p:cNvSpPr txBox="1"/>
          <p:nvPr/>
        </p:nvSpPr>
        <p:spPr>
          <a:xfrm>
            <a:off x="8143630" y="6333639"/>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1400" b="1" i="0" u="none" strike="noStrike" cap="none">
                <a:solidFill>
                  <a:srgbClr val="848E91"/>
                </a:solidFill>
                <a:latin typeface="Arial"/>
                <a:ea typeface="Arial"/>
                <a:cs typeface="Arial"/>
                <a:sym typeface="Arial"/>
              </a:rPr>
              <a:t>RESTORE4LIFE</a:t>
            </a:r>
            <a:endParaRPr/>
          </a:p>
          <a:p>
            <a:pPr marL="0" marR="0" lvl="0" indent="0" algn="ctr" rtl="0">
              <a:lnSpc>
                <a:spcPct val="100000"/>
              </a:lnSpc>
              <a:spcBef>
                <a:spcPts val="0"/>
              </a:spcBef>
              <a:spcAft>
                <a:spcPts val="0"/>
              </a:spcAft>
              <a:buNone/>
            </a:pPr>
            <a:r>
              <a:rPr lang="en-GB" sz="1400" b="0" i="1" u="none" strike="noStrike" cap="none">
                <a:solidFill>
                  <a:srgbClr val="848E91"/>
                </a:solidFill>
                <a:latin typeface="Arial"/>
                <a:ea typeface="Arial"/>
                <a:cs typeface="Arial"/>
                <a:sym typeface="Arial"/>
              </a:rPr>
              <a:t>Bucharest 12-15 September 2023</a:t>
            </a:r>
            <a:endParaRPr sz="1400" b="0" i="0" u="none" strike="noStrike" cap="none">
              <a:solidFill>
                <a:srgbClr val="848E9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a:solidFill>
                <a:srgbClr val="848E91"/>
              </a:solidFill>
              <a:latin typeface="Arial"/>
              <a:ea typeface="Arial"/>
              <a:cs typeface="Arial"/>
              <a:sym typeface="Arial"/>
            </a:endParaRPr>
          </a:p>
        </p:txBody>
      </p:sp>
    </p:spTree>
    <p:extLst>
      <p:ext uri="{BB962C8B-B14F-4D97-AF65-F5344CB8AC3E}">
        <p14:creationId xmlns:p14="http://schemas.microsoft.com/office/powerpoint/2010/main" val="4221242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487680"/>
            <a:ext cx="10972800" cy="731520"/>
          </a:xfrm>
          <a:prstGeom prst="rect">
            <a:avLst/>
          </a:prstGeom>
          <a:noFill/>
          <a:ln/>
        </p:spPr>
        <p:txBody>
          <a:bodyPr wrap="square" rtlCol="0" anchor="ctr"/>
          <a:lstStyle/>
          <a:p>
            <a:r>
              <a:rPr lang="en-US" sz="4800" b="1" dirty="0">
                <a:solidFill>
                  <a:srgbClr val="1E4D6B"/>
                </a:solidFill>
                <a:latin typeface="Trebuchet MS" pitchFamily="34" charset="0"/>
                <a:ea typeface="Trebuchet MS" pitchFamily="34" charset="-122"/>
                <a:cs typeface="Trebuchet MS" pitchFamily="34" charset="-120"/>
              </a:rPr>
              <a:t>Restore4Life Project</a:t>
            </a:r>
            <a:endParaRPr lang="en-US" sz="4800" dirty="0"/>
          </a:p>
        </p:txBody>
      </p:sp>
      <p:sp>
        <p:nvSpPr>
          <p:cNvPr id="3" name="Text 1"/>
          <p:cNvSpPr/>
          <p:nvPr/>
        </p:nvSpPr>
        <p:spPr>
          <a:xfrm>
            <a:off x="609600" y="1158240"/>
            <a:ext cx="10972800" cy="426720"/>
          </a:xfrm>
          <a:prstGeom prst="rect">
            <a:avLst/>
          </a:prstGeom>
          <a:noFill/>
          <a:ln/>
        </p:spPr>
        <p:txBody>
          <a:bodyPr wrap="square" rtlCol="0" anchor="ctr"/>
          <a:lstStyle/>
          <a:p>
            <a:r>
              <a:rPr lang="en-US" sz="2400" i="1" dirty="0">
                <a:solidFill>
                  <a:srgbClr val="0D7377"/>
                </a:solidFill>
                <a:latin typeface="Calibri" pitchFamily="34" charset="0"/>
                <a:ea typeface="Calibri" pitchFamily="34" charset="-122"/>
                <a:cs typeface="Calibri" pitchFamily="34" charset="-120"/>
              </a:rPr>
              <a:t>Restoring Wetlands for a Sustainable Future</a:t>
            </a:r>
            <a:endParaRPr lang="en-US" sz="2400" dirty="0"/>
          </a:p>
        </p:txBody>
      </p:sp>
      <p:sp>
        <p:nvSpPr>
          <p:cNvPr id="4" name="Shape 2"/>
          <p:cNvSpPr/>
          <p:nvPr/>
        </p:nvSpPr>
        <p:spPr>
          <a:xfrm>
            <a:off x="609600" y="1828800"/>
            <a:ext cx="5242560" cy="463296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5" name="Text 3"/>
          <p:cNvSpPr/>
          <p:nvPr/>
        </p:nvSpPr>
        <p:spPr>
          <a:xfrm>
            <a:off x="853440" y="2011680"/>
            <a:ext cx="4876800" cy="487680"/>
          </a:xfrm>
          <a:prstGeom prst="rect">
            <a:avLst/>
          </a:prstGeom>
          <a:noFill/>
          <a:ln/>
        </p:spPr>
        <p:txBody>
          <a:bodyPr wrap="square" rtlCol="0" anchor="ctr"/>
          <a:lstStyle/>
          <a:p>
            <a:r>
              <a:rPr lang="en-US" sz="2400" b="1" dirty="0">
                <a:solidFill>
                  <a:srgbClr val="1E4D6B"/>
                </a:solidFill>
                <a:latin typeface="Trebuchet MS" pitchFamily="34" charset="0"/>
                <a:ea typeface="Trebuchet MS" pitchFamily="34" charset="-122"/>
                <a:cs typeface="Trebuchet MS" pitchFamily="34" charset="-120"/>
              </a:rPr>
              <a:t>Key Facts</a:t>
            </a:r>
            <a:endParaRPr lang="en-US" sz="2400" dirty="0"/>
          </a:p>
        </p:txBody>
      </p:sp>
      <p:sp>
        <p:nvSpPr>
          <p:cNvPr id="6" name="Text 4"/>
          <p:cNvSpPr/>
          <p:nvPr/>
        </p:nvSpPr>
        <p:spPr>
          <a:xfrm>
            <a:off x="853440" y="2560320"/>
            <a:ext cx="4876800" cy="3169920"/>
          </a:xfrm>
          <a:prstGeom prst="rect">
            <a:avLst/>
          </a:prstGeom>
          <a:noFill/>
          <a:ln/>
        </p:spPr>
        <p:txBody>
          <a:bodyPr wrap="square" rtlCol="0" anchor="ctr"/>
          <a:lstStyle/>
          <a:p>
            <a:pPr>
              <a:spcAft>
                <a:spcPts val="1067"/>
              </a:spcAft>
            </a:pPr>
            <a:r>
              <a:rPr lang="en-US" sz="1733" b="1" dirty="0">
                <a:solidFill>
                  <a:srgbClr val="2D3436"/>
                </a:solidFill>
                <a:latin typeface="Calibri" pitchFamily="34" charset="0"/>
                <a:ea typeface="Calibri" pitchFamily="34" charset="-122"/>
                <a:cs typeface="Calibri" pitchFamily="34" charset="-120"/>
              </a:rPr>
              <a:t>Call: </a:t>
            </a:r>
            <a:r>
              <a:rPr lang="en-US" sz="1733" dirty="0">
                <a:solidFill>
                  <a:srgbClr val="2D3436"/>
                </a:solidFill>
                <a:latin typeface="Calibri" pitchFamily="34" charset="0"/>
                <a:ea typeface="Calibri" pitchFamily="34" charset="-122"/>
                <a:cs typeface="Calibri" pitchFamily="34" charset="-120"/>
              </a:rPr>
              <a:t>HORIZON-MISS-2022-OCEAN-01</a:t>
            </a:r>
            <a:endParaRPr lang="en-US" sz="1733" dirty="0"/>
          </a:p>
          <a:p>
            <a:pPr>
              <a:spcAft>
                <a:spcPts val="1067"/>
              </a:spcAft>
            </a:pPr>
            <a:r>
              <a:rPr lang="en-US" sz="1733" b="1" dirty="0">
                <a:solidFill>
                  <a:srgbClr val="2D3436"/>
                </a:solidFill>
                <a:latin typeface="Calibri" pitchFamily="34" charset="0"/>
                <a:ea typeface="Calibri" pitchFamily="34" charset="-122"/>
                <a:cs typeface="Calibri" pitchFamily="34" charset="-120"/>
              </a:rPr>
              <a:t>Type: </a:t>
            </a:r>
            <a:r>
              <a:rPr lang="en-US" sz="1733" dirty="0">
                <a:solidFill>
                  <a:srgbClr val="2D3436"/>
                </a:solidFill>
                <a:latin typeface="Calibri" pitchFamily="34" charset="0"/>
                <a:ea typeface="Calibri" pitchFamily="34" charset="-122"/>
                <a:cs typeface="Calibri" pitchFamily="34" charset="-120"/>
              </a:rPr>
              <a:t>Innovation Action (IA)</a:t>
            </a:r>
            <a:endParaRPr lang="en-US" sz="1733" dirty="0"/>
          </a:p>
          <a:p>
            <a:pPr>
              <a:spcAft>
                <a:spcPts val="1067"/>
              </a:spcAft>
            </a:pPr>
            <a:r>
              <a:rPr lang="en-US" sz="1733" b="1" dirty="0">
                <a:solidFill>
                  <a:srgbClr val="2D3436"/>
                </a:solidFill>
                <a:latin typeface="Calibri" pitchFamily="34" charset="0"/>
                <a:ea typeface="Calibri" pitchFamily="34" charset="-122"/>
                <a:cs typeface="Calibri" pitchFamily="34" charset="-120"/>
              </a:rPr>
              <a:t>Duration: </a:t>
            </a:r>
            <a:r>
              <a:rPr lang="en-US" sz="1733" dirty="0">
                <a:solidFill>
                  <a:srgbClr val="2D3436"/>
                </a:solidFill>
                <a:latin typeface="Calibri" pitchFamily="34" charset="0"/>
                <a:ea typeface="Calibri" pitchFamily="34" charset="-122"/>
                <a:cs typeface="Calibri" pitchFamily="34" charset="-120"/>
              </a:rPr>
              <a:t>48 months (2023-2027)</a:t>
            </a:r>
            <a:endParaRPr lang="en-US" sz="1733" dirty="0"/>
          </a:p>
          <a:p>
            <a:pPr>
              <a:spcAft>
                <a:spcPts val="1067"/>
              </a:spcAft>
            </a:pPr>
            <a:r>
              <a:rPr lang="en-US" sz="1733" b="1" dirty="0">
                <a:solidFill>
                  <a:srgbClr val="2D3436"/>
                </a:solidFill>
                <a:latin typeface="Calibri" pitchFamily="34" charset="0"/>
                <a:ea typeface="Calibri" pitchFamily="34" charset="-122"/>
                <a:cs typeface="Calibri" pitchFamily="34" charset="-120"/>
              </a:rPr>
              <a:t>Partners: </a:t>
            </a:r>
            <a:r>
              <a:rPr lang="en-US" sz="1733" dirty="0">
                <a:solidFill>
                  <a:srgbClr val="2D3436"/>
                </a:solidFill>
                <a:latin typeface="Calibri" pitchFamily="34" charset="0"/>
                <a:ea typeface="Calibri" pitchFamily="34" charset="-122"/>
                <a:cs typeface="Calibri" pitchFamily="34" charset="-120"/>
              </a:rPr>
              <a:t>31 organizations</a:t>
            </a:r>
            <a:endParaRPr lang="en-US" sz="1733" dirty="0"/>
          </a:p>
          <a:p>
            <a:pPr>
              <a:spcAft>
                <a:spcPts val="1067"/>
              </a:spcAft>
            </a:pPr>
            <a:r>
              <a:rPr lang="en-US" sz="1733" b="1" dirty="0">
                <a:solidFill>
                  <a:srgbClr val="2D3436"/>
                </a:solidFill>
                <a:latin typeface="Calibri" pitchFamily="34" charset="0"/>
                <a:ea typeface="Calibri" pitchFamily="34" charset="-122"/>
                <a:cs typeface="Calibri" pitchFamily="34" charset="-120"/>
              </a:rPr>
              <a:t>Countries: </a:t>
            </a:r>
            <a:r>
              <a:rPr lang="en-US" sz="1733" dirty="0">
                <a:solidFill>
                  <a:srgbClr val="2D3436"/>
                </a:solidFill>
                <a:latin typeface="Calibri" pitchFamily="34" charset="0"/>
                <a:ea typeface="Calibri" pitchFamily="34" charset="-122"/>
                <a:cs typeface="Calibri" pitchFamily="34" charset="-120"/>
              </a:rPr>
              <a:t>12 EU Member States</a:t>
            </a:r>
            <a:endParaRPr lang="en-US" sz="1733" dirty="0"/>
          </a:p>
          <a:p>
            <a:pPr>
              <a:spcAft>
                <a:spcPts val="1067"/>
              </a:spcAft>
            </a:pPr>
            <a:r>
              <a:rPr lang="en-US" sz="1733" b="1" dirty="0">
                <a:solidFill>
                  <a:srgbClr val="2D3436"/>
                </a:solidFill>
                <a:latin typeface="Calibri" pitchFamily="34" charset="0"/>
                <a:ea typeface="Calibri" pitchFamily="34" charset="-122"/>
                <a:cs typeface="Calibri" pitchFamily="34" charset="-120"/>
              </a:rPr>
              <a:t>Focus Area: </a:t>
            </a:r>
            <a:r>
              <a:rPr lang="en-US" sz="1733" dirty="0">
                <a:solidFill>
                  <a:srgbClr val="2D3436"/>
                </a:solidFill>
                <a:latin typeface="Calibri" pitchFamily="34" charset="0"/>
                <a:ea typeface="Calibri" pitchFamily="34" charset="-122"/>
                <a:cs typeface="Calibri" pitchFamily="34" charset="-120"/>
              </a:rPr>
              <a:t>Danube Basin</a:t>
            </a:r>
            <a:endParaRPr lang="en-US" sz="1733" dirty="0"/>
          </a:p>
        </p:txBody>
      </p:sp>
      <p:sp>
        <p:nvSpPr>
          <p:cNvPr id="7" name="Shape 5"/>
          <p:cNvSpPr/>
          <p:nvPr/>
        </p:nvSpPr>
        <p:spPr>
          <a:xfrm>
            <a:off x="853440" y="5364480"/>
            <a:ext cx="4754880" cy="853440"/>
          </a:xfrm>
          <a:prstGeom prst="rect">
            <a:avLst/>
          </a:prstGeom>
          <a:solidFill>
            <a:srgbClr val="0D7377">
              <a:alpha val="85000"/>
            </a:srgbClr>
          </a:solidFill>
          <a:ln/>
        </p:spPr>
        <p:txBody>
          <a:bodyPr/>
          <a:lstStyle/>
          <a:p>
            <a:endParaRPr lang="en-US" sz="1867"/>
          </a:p>
        </p:txBody>
      </p:sp>
      <p:sp>
        <p:nvSpPr>
          <p:cNvPr id="8" name="Text 6"/>
          <p:cNvSpPr/>
          <p:nvPr/>
        </p:nvSpPr>
        <p:spPr>
          <a:xfrm>
            <a:off x="1036320" y="5547360"/>
            <a:ext cx="4511040" cy="487680"/>
          </a:xfrm>
          <a:prstGeom prst="rect">
            <a:avLst/>
          </a:prstGeom>
          <a:noFill/>
          <a:ln/>
        </p:spPr>
        <p:txBody>
          <a:bodyPr wrap="square" rtlCol="0" anchor="ctr"/>
          <a:lstStyle/>
          <a:p>
            <a:pPr algn="ctr"/>
            <a:r>
              <a:rPr lang="en-US" sz="1600" b="1" dirty="0">
                <a:solidFill>
                  <a:srgbClr val="1E4D6B"/>
                </a:solidFill>
                <a:latin typeface="Calibri" pitchFamily="34" charset="0"/>
                <a:ea typeface="Calibri" pitchFamily="34" charset="-122"/>
                <a:cs typeface="Calibri" pitchFamily="34" charset="-120"/>
              </a:rPr>
              <a:t>Coordinated by University of Bucharest</a:t>
            </a:r>
            <a:endParaRPr lang="en-US" sz="1600" dirty="0"/>
          </a:p>
        </p:txBody>
      </p:sp>
      <p:sp>
        <p:nvSpPr>
          <p:cNvPr id="9" name="Shape 7"/>
          <p:cNvSpPr/>
          <p:nvPr/>
        </p:nvSpPr>
        <p:spPr>
          <a:xfrm>
            <a:off x="6217920" y="1828800"/>
            <a:ext cx="5364480" cy="4632960"/>
          </a:xfrm>
          <a:prstGeom prst="rect">
            <a:avLst/>
          </a:prstGeom>
          <a:solidFill>
            <a:srgbClr val="1E4D6B"/>
          </a:solidFill>
          <a:ln/>
        </p:spPr>
        <p:txBody>
          <a:bodyPr/>
          <a:lstStyle/>
          <a:p>
            <a:endParaRPr lang="en-US" sz="1867"/>
          </a:p>
        </p:txBody>
      </p:sp>
      <p:sp>
        <p:nvSpPr>
          <p:cNvPr id="10" name="Text 8"/>
          <p:cNvSpPr/>
          <p:nvPr/>
        </p:nvSpPr>
        <p:spPr>
          <a:xfrm>
            <a:off x="6461760" y="2011680"/>
            <a:ext cx="4876800" cy="487680"/>
          </a:xfrm>
          <a:prstGeom prst="rect">
            <a:avLst/>
          </a:prstGeom>
          <a:noFill/>
          <a:ln/>
        </p:spPr>
        <p:txBody>
          <a:bodyPr wrap="square" rtlCol="0" anchor="ctr"/>
          <a:lstStyle/>
          <a:p>
            <a:r>
              <a:rPr lang="en-US" sz="2400" b="1" dirty="0">
                <a:solidFill>
                  <a:srgbClr val="FFFFFF"/>
                </a:solidFill>
                <a:latin typeface="Trebuchet MS" pitchFamily="34" charset="0"/>
                <a:ea typeface="Trebuchet MS" pitchFamily="34" charset="-122"/>
                <a:cs typeface="Trebuchet MS" pitchFamily="34" charset="-120"/>
              </a:rPr>
              <a:t>Mission</a:t>
            </a:r>
            <a:endParaRPr lang="en-US" sz="2400" dirty="0"/>
          </a:p>
        </p:txBody>
      </p:sp>
      <p:sp>
        <p:nvSpPr>
          <p:cNvPr id="11" name="Text 9"/>
          <p:cNvSpPr/>
          <p:nvPr/>
        </p:nvSpPr>
        <p:spPr>
          <a:xfrm>
            <a:off x="6461760" y="2560320"/>
            <a:ext cx="4876800" cy="853440"/>
          </a:xfrm>
          <a:prstGeom prst="rect">
            <a:avLst/>
          </a:prstGeom>
          <a:noFill/>
          <a:ln/>
        </p:spPr>
        <p:txBody>
          <a:bodyPr wrap="square" rtlCol="0" anchor="ctr"/>
          <a:lstStyle/>
          <a:p>
            <a:r>
              <a:rPr lang="en-US" sz="1733" dirty="0">
                <a:solidFill>
                  <a:srgbClr val="F5F5F0"/>
                </a:solidFill>
                <a:latin typeface="Calibri" pitchFamily="34" charset="0"/>
                <a:ea typeface="Calibri" pitchFamily="34" charset="-122"/>
                <a:cs typeface="Calibri" pitchFamily="34" charset="-120"/>
              </a:rPr>
              <a:t>Restore wetland complexes as life-supporting systems in the Danube Basin through:</a:t>
            </a:r>
            <a:endParaRPr lang="en-US" sz="1733" dirty="0"/>
          </a:p>
        </p:txBody>
      </p:sp>
      <p:sp>
        <p:nvSpPr>
          <p:cNvPr id="12" name="Text 10"/>
          <p:cNvSpPr/>
          <p:nvPr/>
        </p:nvSpPr>
        <p:spPr>
          <a:xfrm>
            <a:off x="6461760" y="3474720"/>
            <a:ext cx="4876800" cy="2438400"/>
          </a:xfrm>
          <a:prstGeom prst="rect">
            <a:avLst/>
          </a:prstGeom>
          <a:noFill/>
          <a:ln/>
        </p:spPr>
        <p:txBody>
          <a:bodyPr wrap="square" rtlCol="0" anchor="ctr"/>
          <a:lstStyle/>
          <a:p>
            <a:pPr>
              <a:spcAft>
                <a:spcPts val="800"/>
              </a:spcAft>
            </a:pPr>
            <a:r>
              <a:rPr lang="en-US" sz="1867" b="1" dirty="0">
                <a:solidFill>
                  <a:srgbClr val="FFFFFF"/>
                </a:solidFill>
                <a:latin typeface="Calibri" pitchFamily="34" charset="0"/>
                <a:ea typeface="Calibri" pitchFamily="34" charset="-122"/>
                <a:cs typeface="Calibri" pitchFamily="34" charset="-120"/>
              </a:rPr>
              <a:t>1. Science-based restoration</a:t>
            </a:r>
            <a:endParaRPr lang="en-US" sz="1867" dirty="0"/>
          </a:p>
          <a:p>
            <a:pPr>
              <a:spcAft>
                <a:spcPts val="800"/>
              </a:spcAft>
            </a:pPr>
            <a:r>
              <a:rPr lang="en-US" sz="1867" b="1" dirty="0">
                <a:solidFill>
                  <a:srgbClr val="FFFFFF"/>
                </a:solidFill>
                <a:latin typeface="Calibri" pitchFamily="34" charset="0"/>
                <a:ea typeface="Calibri" pitchFamily="34" charset="-122"/>
                <a:cs typeface="Calibri" pitchFamily="34" charset="-120"/>
              </a:rPr>
              <a:t>2. Innovative monitoring</a:t>
            </a:r>
            <a:endParaRPr lang="en-US" sz="1867" dirty="0"/>
          </a:p>
          <a:p>
            <a:pPr>
              <a:spcAft>
                <a:spcPts val="800"/>
              </a:spcAft>
            </a:pPr>
            <a:r>
              <a:rPr lang="en-US" sz="1867" b="1" dirty="0">
                <a:solidFill>
                  <a:srgbClr val="FFFFFF"/>
                </a:solidFill>
                <a:latin typeface="Calibri" pitchFamily="34" charset="0"/>
                <a:ea typeface="Calibri" pitchFamily="34" charset="-122"/>
                <a:cs typeface="Calibri" pitchFamily="34" charset="-120"/>
              </a:rPr>
              <a:t>3. Stakeholder engagement</a:t>
            </a:r>
            <a:endParaRPr lang="en-US" sz="1867" dirty="0"/>
          </a:p>
          <a:p>
            <a:pPr>
              <a:spcAft>
                <a:spcPts val="800"/>
              </a:spcAft>
            </a:pPr>
            <a:r>
              <a:rPr lang="en-US" sz="1867" b="1" dirty="0">
                <a:solidFill>
                  <a:srgbClr val="FFFFFF"/>
                </a:solidFill>
                <a:latin typeface="Calibri" pitchFamily="34" charset="0"/>
                <a:ea typeface="Calibri" pitchFamily="34" charset="-122"/>
                <a:cs typeface="Calibri" pitchFamily="34" charset="-120"/>
              </a:rPr>
              <a:t>4. Policy integration</a:t>
            </a:r>
            <a:endParaRPr lang="en-US" sz="1867" dirty="0"/>
          </a:p>
          <a:p>
            <a:pPr>
              <a:spcAft>
                <a:spcPts val="800"/>
              </a:spcAft>
            </a:pPr>
            <a:r>
              <a:rPr lang="en-US" sz="1867" b="1" dirty="0">
                <a:solidFill>
                  <a:srgbClr val="FFFFFF"/>
                </a:solidFill>
                <a:latin typeface="Calibri" pitchFamily="34" charset="0"/>
                <a:ea typeface="Calibri" pitchFamily="34" charset="-122"/>
                <a:cs typeface="Calibri" pitchFamily="34" charset="-120"/>
              </a:rPr>
              <a:t>5. Knowledge transfer</a:t>
            </a:r>
            <a:endParaRPr lang="en-US" sz="1867" dirty="0"/>
          </a:p>
        </p:txBody>
      </p:sp>
      <p:sp>
        <p:nvSpPr>
          <p:cNvPr id="13" name="Text 11"/>
          <p:cNvSpPr/>
          <p:nvPr/>
        </p:nvSpPr>
        <p:spPr>
          <a:xfrm>
            <a:off x="6461760" y="6096000"/>
            <a:ext cx="4876800" cy="365760"/>
          </a:xfrm>
          <a:prstGeom prst="rect">
            <a:avLst/>
          </a:prstGeom>
          <a:noFill/>
          <a:ln/>
        </p:spPr>
        <p:txBody>
          <a:bodyPr wrap="square" rtlCol="0" anchor="ctr"/>
          <a:lstStyle/>
          <a:p>
            <a:pPr algn="ctr"/>
            <a:r>
              <a:rPr lang="en-US" sz="1600" dirty="0">
                <a:solidFill>
                  <a:srgbClr val="C4A962"/>
                </a:solidFill>
                <a:latin typeface="Calibri" pitchFamily="34" charset="0"/>
                <a:ea typeface="Calibri" pitchFamily="34" charset="-122"/>
                <a:cs typeface="Calibri" pitchFamily="34" charset="-120"/>
              </a:rPr>
              <a:t>www.restore4life.eu</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8"/>
          <p:cNvSpPr txBox="1">
            <a:spLocks noGrp="1"/>
          </p:cNvSpPr>
          <p:nvPr>
            <p:ph type="title"/>
          </p:nvPr>
        </p:nvSpPr>
        <p:spPr>
          <a:xfrm>
            <a:off x="838199" y="365125"/>
            <a:ext cx="8361641" cy="83162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3200"/>
              <a:buFont typeface="Comfortaa"/>
              <a:buNone/>
            </a:pPr>
            <a:r>
              <a:rPr lang="en-GB"/>
              <a:t>Implementation and monitoring sites</a:t>
            </a:r>
            <a:endParaRPr/>
          </a:p>
        </p:txBody>
      </p:sp>
      <p:sp>
        <p:nvSpPr>
          <p:cNvPr id="255" name="Google Shape;255;p38"/>
          <p:cNvSpPr txBox="1">
            <a:spLocks noGrp="1"/>
          </p:cNvSpPr>
          <p:nvPr>
            <p:ph type="sldNum" idx="12"/>
          </p:nvPr>
        </p:nvSpPr>
        <p:spPr>
          <a:xfrm>
            <a:off x="10776520" y="6356350"/>
            <a:ext cx="57728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12</a:t>
            </a:fld>
            <a:endParaRPr/>
          </a:p>
        </p:txBody>
      </p:sp>
      <p:pic>
        <p:nvPicPr>
          <p:cNvPr id="256" name="Google Shape;256;p38"/>
          <p:cNvPicPr preferRelativeResize="0"/>
          <p:nvPr/>
        </p:nvPicPr>
        <p:blipFill rotWithShape="1">
          <a:blip r:embed="rId3">
            <a:alphaModFix/>
          </a:blip>
          <a:srcRect/>
          <a:stretch/>
        </p:blipFill>
        <p:spPr>
          <a:xfrm>
            <a:off x="3513168" y="1019103"/>
            <a:ext cx="8681159" cy="4802344"/>
          </a:xfrm>
          <a:prstGeom prst="rect">
            <a:avLst/>
          </a:prstGeom>
          <a:noFill/>
          <a:ln>
            <a:noFill/>
          </a:ln>
        </p:spPr>
      </p:pic>
      <p:sp>
        <p:nvSpPr>
          <p:cNvPr id="257" name="Google Shape;257;p38"/>
          <p:cNvSpPr txBox="1"/>
          <p:nvPr/>
        </p:nvSpPr>
        <p:spPr>
          <a:xfrm>
            <a:off x="97141" y="2234643"/>
            <a:ext cx="3302194" cy="831627"/>
          </a:xfrm>
          <a:prstGeom prst="rect">
            <a:avLst/>
          </a:prstGeom>
          <a:noFill/>
          <a:ln>
            <a:noFill/>
          </a:ln>
        </p:spPr>
        <p:txBody>
          <a:bodyPr spcFirstLastPara="1" wrap="square" lIns="91425" tIns="45700" rIns="91425" bIns="45700" anchor="t" anchorCtr="0">
            <a:normAutofit fontScale="97500" lnSpcReduction="10000"/>
          </a:bodyPr>
          <a:lstStyle/>
          <a:p>
            <a:pPr marL="0" marR="0" lvl="0" indent="0" algn="l" rtl="0">
              <a:lnSpc>
                <a:spcPct val="90000"/>
              </a:lnSpc>
              <a:spcBef>
                <a:spcPts val="0"/>
              </a:spcBef>
              <a:spcAft>
                <a:spcPts val="0"/>
              </a:spcAft>
              <a:buClr>
                <a:schemeClr val="dk2"/>
              </a:buClr>
              <a:buSzPct val="182336"/>
              <a:buFont typeface="Comfortaa"/>
              <a:buNone/>
            </a:pPr>
            <a:r>
              <a:rPr lang="en-GB" sz="1800" b="1" i="0" u="none" strike="noStrike" cap="none">
                <a:solidFill>
                  <a:schemeClr val="dk2"/>
                </a:solidFill>
                <a:latin typeface="Comfortaa"/>
                <a:ea typeface="Comfortaa"/>
                <a:cs typeface="Comfortaa"/>
                <a:sym typeface="Comfortaa"/>
              </a:rPr>
              <a:t>4 Implementation sites</a:t>
            </a:r>
            <a:endParaRPr/>
          </a:p>
          <a:p>
            <a:pPr marL="0" marR="0" lvl="0" indent="0" algn="l" rtl="0">
              <a:lnSpc>
                <a:spcPct val="90000"/>
              </a:lnSpc>
              <a:spcBef>
                <a:spcPts val="0"/>
              </a:spcBef>
              <a:spcAft>
                <a:spcPts val="0"/>
              </a:spcAft>
              <a:buClr>
                <a:schemeClr val="dk2"/>
              </a:buClr>
              <a:buSzPct val="182336"/>
              <a:buFont typeface="Comfortaa"/>
              <a:buNone/>
            </a:pPr>
            <a:endParaRPr sz="1800" b="1" i="0" u="none" strike="noStrike" cap="none">
              <a:solidFill>
                <a:schemeClr val="dk2"/>
              </a:solidFill>
              <a:latin typeface="Comfortaa"/>
              <a:ea typeface="Comfortaa"/>
              <a:cs typeface="Comfortaa"/>
              <a:sym typeface="Comfortaa"/>
            </a:endParaRPr>
          </a:p>
          <a:p>
            <a:pPr marL="0" marR="0" lvl="0" indent="0" algn="l" rtl="0">
              <a:lnSpc>
                <a:spcPct val="90000"/>
              </a:lnSpc>
              <a:spcBef>
                <a:spcPts val="0"/>
              </a:spcBef>
              <a:spcAft>
                <a:spcPts val="0"/>
              </a:spcAft>
              <a:buClr>
                <a:schemeClr val="dk2"/>
              </a:buClr>
              <a:buSzPct val="182336"/>
              <a:buFont typeface="Comfortaa"/>
              <a:buNone/>
            </a:pPr>
            <a:r>
              <a:rPr lang="en-GB" sz="1800" b="1" i="0" u="none" strike="noStrike" cap="none">
                <a:solidFill>
                  <a:schemeClr val="dk2"/>
                </a:solidFill>
                <a:latin typeface="Comfortaa"/>
                <a:ea typeface="Comfortaa"/>
                <a:cs typeface="Comfortaa"/>
                <a:sym typeface="Comfortaa"/>
              </a:rPr>
              <a:t>6 Monitoring sites</a:t>
            </a:r>
            <a:endParaRPr sz="1800" b="1" i="0" u="none" strike="noStrike" cap="none">
              <a:solidFill>
                <a:schemeClr val="dk2"/>
              </a:solidFill>
              <a:latin typeface="Comfortaa"/>
              <a:ea typeface="Comfortaa"/>
              <a:cs typeface="Comfortaa"/>
              <a:sym typeface="Comfortaa"/>
            </a:endParaRPr>
          </a:p>
        </p:txBody>
      </p:sp>
      <p:sp>
        <p:nvSpPr>
          <p:cNvPr id="258" name="Google Shape;258;p38"/>
          <p:cNvSpPr txBox="1"/>
          <p:nvPr/>
        </p:nvSpPr>
        <p:spPr>
          <a:xfrm>
            <a:off x="97141" y="3982153"/>
            <a:ext cx="2315057"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IS1 – March Thaya, AT/SK</a:t>
            </a:r>
            <a:endParaRPr/>
          </a:p>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IS2 – Rudava, SK</a:t>
            </a:r>
            <a:endParaRPr/>
          </a:p>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IS3 – Vlasina, SRB</a:t>
            </a:r>
            <a:endParaRPr/>
          </a:p>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IS4 – Enisala, RO</a:t>
            </a:r>
            <a:endParaRPr sz="1400" b="0" i="0" u="none" strike="noStrike" cap="none">
              <a:solidFill>
                <a:srgbClr val="000000"/>
              </a:solidFill>
              <a:latin typeface="Arial"/>
              <a:ea typeface="Arial"/>
              <a:cs typeface="Arial"/>
              <a:sym typeface="Arial"/>
            </a:endParaRPr>
          </a:p>
        </p:txBody>
      </p:sp>
      <p:sp>
        <p:nvSpPr>
          <p:cNvPr id="259" name="Google Shape;259;p38"/>
          <p:cNvSpPr txBox="1"/>
          <p:nvPr/>
        </p:nvSpPr>
        <p:spPr>
          <a:xfrm>
            <a:off x="0" y="5402243"/>
            <a:ext cx="5998758" cy="138499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MS1 – Lower Salzch, AT/SK (BOKU, IGB)</a:t>
            </a:r>
            <a:endParaRPr/>
          </a:p>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MS2 – Dunajske, SK (ILE SAS, Broz)</a:t>
            </a:r>
            <a:endParaRPr/>
          </a:p>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MS3 –Gornje Podunavlje, SRB (UNSPMF, FSM, UNIOS)</a:t>
            </a:r>
            <a:endParaRPr/>
          </a:p>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MS4 –Danube Delta Coast, RO (Geoecomar, INCDD)</a:t>
            </a:r>
            <a:endParaRPr/>
          </a:p>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MS5 – Braila Island, RO (UB, WWf, UGAL)</a:t>
            </a:r>
            <a:endParaRPr/>
          </a:p>
          <a:p>
            <a:pPr marL="0" marR="0" lvl="0" indent="0" algn="l" rtl="0">
              <a:lnSpc>
                <a:spcPct val="100000"/>
              </a:lnSpc>
              <a:spcBef>
                <a:spcPts val="0"/>
              </a:spcBef>
              <a:spcAft>
                <a:spcPts val="0"/>
              </a:spcAft>
              <a:buNone/>
            </a:pPr>
            <a:r>
              <a:rPr lang="en-GB" sz="1400" b="0" i="0" u="none" strike="noStrike" cap="none">
                <a:solidFill>
                  <a:srgbClr val="000000"/>
                </a:solidFill>
                <a:latin typeface="Arial"/>
                <a:ea typeface="Arial"/>
                <a:cs typeface="Arial"/>
                <a:sym typeface="Arial"/>
              </a:rPr>
              <a:t>MS6 – Danube Delta Carasuhat, RO (INCDD, WWF, Geoecomar, UGAL)</a:t>
            </a:r>
            <a:endParaRPr/>
          </a:p>
        </p:txBody>
      </p:sp>
    </p:spTree>
    <p:extLst>
      <p:ext uri="{BB962C8B-B14F-4D97-AF65-F5344CB8AC3E}">
        <p14:creationId xmlns:p14="http://schemas.microsoft.com/office/powerpoint/2010/main" val="1571903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97280"/>
          </a:xfrm>
          <a:prstGeom prst="rect">
            <a:avLst/>
          </a:prstGeom>
          <a:solidFill>
            <a:srgbClr val="1E4D6B"/>
          </a:solidFill>
          <a:ln/>
        </p:spPr>
        <p:txBody>
          <a:bodyPr/>
          <a:lstStyle/>
          <a:p>
            <a:endParaRPr lang="en-US" sz="1867"/>
          </a:p>
        </p:txBody>
      </p:sp>
      <p:sp>
        <p:nvSpPr>
          <p:cNvPr id="3" name="Text 1"/>
          <p:cNvSpPr/>
          <p:nvPr/>
        </p:nvSpPr>
        <p:spPr>
          <a:xfrm>
            <a:off x="609600" y="243840"/>
            <a:ext cx="10972800" cy="609600"/>
          </a:xfrm>
          <a:prstGeom prst="rect">
            <a:avLst/>
          </a:prstGeom>
          <a:noFill/>
          <a:ln/>
        </p:spPr>
        <p:txBody>
          <a:bodyPr wrap="square" rtlCol="0" anchor="ctr"/>
          <a:lstStyle/>
          <a:p>
            <a:r>
              <a:rPr lang="en-US" sz="3467" b="1" dirty="0">
                <a:solidFill>
                  <a:srgbClr val="FFFFFF"/>
                </a:solidFill>
                <a:latin typeface="Trebuchet MS" pitchFamily="34" charset="0"/>
                <a:ea typeface="Trebuchet MS" pitchFamily="34" charset="-122"/>
                <a:cs typeface="Trebuchet MS" pitchFamily="34" charset="-120"/>
              </a:rPr>
              <a:t>Four Implementation Sites Across the Danube Basin</a:t>
            </a:r>
            <a:endParaRPr lang="en-US" sz="3467" dirty="0"/>
          </a:p>
        </p:txBody>
      </p:sp>
      <p:sp>
        <p:nvSpPr>
          <p:cNvPr id="4" name="Shape 2"/>
          <p:cNvSpPr/>
          <p:nvPr/>
        </p:nvSpPr>
        <p:spPr>
          <a:xfrm>
            <a:off x="609600" y="1463040"/>
            <a:ext cx="5486400" cy="1158240"/>
          </a:xfrm>
          <a:prstGeom prst="rect">
            <a:avLst/>
          </a:prstGeom>
          <a:solidFill>
            <a:srgbClr val="F0F4F5"/>
          </a:solidFill>
          <a:ln/>
        </p:spPr>
        <p:txBody>
          <a:bodyPr/>
          <a:lstStyle/>
          <a:p>
            <a:endParaRPr lang="en-US" sz="1867"/>
          </a:p>
        </p:txBody>
      </p:sp>
      <p:sp>
        <p:nvSpPr>
          <p:cNvPr id="5" name="Shape 3"/>
          <p:cNvSpPr/>
          <p:nvPr/>
        </p:nvSpPr>
        <p:spPr>
          <a:xfrm>
            <a:off x="609600" y="1463040"/>
            <a:ext cx="146304" cy="1158240"/>
          </a:xfrm>
          <a:prstGeom prst="rect">
            <a:avLst/>
          </a:prstGeom>
          <a:solidFill>
            <a:srgbClr val="0D7377"/>
          </a:solidFill>
          <a:ln/>
        </p:spPr>
        <p:txBody>
          <a:bodyPr/>
          <a:lstStyle/>
          <a:p>
            <a:endParaRPr lang="en-US" sz="1867"/>
          </a:p>
        </p:txBody>
      </p:sp>
      <p:sp>
        <p:nvSpPr>
          <p:cNvPr id="6" name="Text 4"/>
          <p:cNvSpPr/>
          <p:nvPr/>
        </p:nvSpPr>
        <p:spPr>
          <a:xfrm>
            <a:off x="914400" y="1609344"/>
            <a:ext cx="975360" cy="487680"/>
          </a:xfrm>
          <a:prstGeom prst="rect">
            <a:avLst/>
          </a:prstGeom>
          <a:noFill/>
          <a:ln/>
        </p:spPr>
        <p:txBody>
          <a:bodyPr wrap="square" rtlCol="0" anchor="ctr"/>
          <a:lstStyle/>
          <a:p>
            <a:r>
              <a:rPr lang="en-US" sz="2400" b="1" dirty="0">
                <a:solidFill>
                  <a:srgbClr val="0D7377"/>
                </a:solidFill>
                <a:latin typeface="Trebuchet MS" pitchFamily="34" charset="0"/>
                <a:ea typeface="Trebuchet MS" pitchFamily="34" charset="-122"/>
                <a:cs typeface="Trebuchet MS" pitchFamily="34" charset="-120"/>
              </a:rPr>
              <a:t>IS1</a:t>
            </a:r>
            <a:endParaRPr lang="en-US" sz="2400" dirty="0"/>
          </a:p>
        </p:txBody>
      </p:sp>
      <p:sp>
        <p:nvSpPr>
          <p:cNvPr id="7" name="Text 5"/>
          <p:cNvSpPr/>
          <p:nvPr/>
        </p:nvSpPr>
        <p:spPr>
          <a:xfrm>
            <a:off x="1950720" y="1609344"/>
            <a:ext cx="3048000" cy="42672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Austria</a:t>
            </a:r>
            <a:endParaRPr lang="en-US" sz="2000" dirty="0"/>
          </a:p>
        </p:txBody>
      </p:sp>
      <p:sp>
        <p:nvSpPr>
          <p:cNvPr id="8" name="Text 6"/>
          <p:cNvSpPr/>
          <p:nvPr/>
        </p:nvSpPr>
        <p:spPr>
          <a:xfrm>
            <a:off x="1950720" y="2072640"/>
            <a:ext cx="3901440" cy="426720"/>
          </a:xfrm>
          <a:prstGeom prst="rect">
            <a:avLst/>
          </a:prstGeom>
          <a:noFill/>
          <a:ln/>
        </p:spPr>
        <p:txBody>
          <a:bodyPr wrap="square" rtlCol="0" anchor="ctr"/>
          <a:lstStyle/>
          <a:p>
            <a:r>
              <a:rPr lang="en-US" sz="1600" dirty="0">
                <a:solidFill>
                  <a:srgbClr val="2D3436"/>
                </a:solidFill>
                <a:latin typeface="Calibri" pitchFamily="34" charset="0"/>
                <a:ea typeface="Calibri" pitchFamily="34" charset="-122"/>
                <a:cs typeface="Calibri" pitchFamily="34" charset="-120"/>
              </a:rPr>
              <a:t>March-Thaya Floodplains</a:t>
            </a:r>
            <a:endParaRPr lang="en-US" sz="1600" dirty="0"/>
          </a:p>
        </p:txBody>
      </p:sp>
      <p:sp>
        <p:nvSpPr>
          <p:cNvPr id="9" name="Shape 7"/>
          <p:cNvSpPr/>
          <p:nvPr/>
        </p:nvSpPr>
        <p:spPr>
          <a:xfrm>
            <a:off x="609600" y="2804160"/>
            <a:ext cx="5486400" cy="1158240"/>
          </a:xfrm>
          <a:prstGeom prst="rect">
            <a:avLst/>
          </a:prstGeom>
          <a:solidFill>
            <a:srgbClr val="F0F4F5"/>
          </a:solidFill>
          <a:ln/>
        </p:spPr>
        <p:txBody>
          <a:bodyPr/>
          <a:lstStyle/>
          <a:p>
            <a:endParaRPr lang="en-US" sz="1867"/>
          </a:p>
        </p:txBody>
      </p:sp>
      <p:sp>
        <p:nvSpPr>
          <p:cNvPr id="10" name="Shape 8"/>
          <p:cNvSpPr/>
          <p:nvPr/>
        </p:nvSpPr>
        <p:spPr>
          <a:xfrm>
            <a:off x="609600" y="2804160"/>
            <a:ext cx="146304" cy="1158240"/>
          </a:xfrm>
          <a:prstGeom prst="rect">
            <a:avLst/>
          </a:prstGeom>
          <a:solidFill>
            <a:srgbClr val="6B8E6B"/>
          </a:solidFill>
          <a:ln/>
        </p:spPr>
        <p:txBody>
          <a:bodyPr/>
          <a:lstStyle/>
          <a:p>
            <a:endParaRPr lang="en-US" sz="1867"/>
          </a:p>
        </p:txBody>
      </p:sp>
      <p:sp>
        <p:nvSpPr>
          <p:cNvPr id="11" name="Text 9"/>
          <p:cNvSpPr/>
          <p:nvPr/>
        </p:nvSpPr>
        <p:spPr>
          <a:xfrm>
            <a:off x="914400" y="2950464"/>
            <a:ext cx="975360" cy="487680"/>
          </a:xfrm>
          <a:prstGeom prst="rect">
            <a:avLst/>
          </a:prstGeom>
          <a:noFill/>
          <a:ln/>
        </p:spPr>
        <p:txBody>
          <a:bodyPr wrap="square" rtlCol="0" anchor="ctr"/>
          <a:lstStyle/>
          <a:p>
            <a:r>
              <a:rPr lang="en-US" sz="2400" b="1" dirty="0">
                <a:solidFill>
                  <a:srgbClr val="6B8E6B"/>
                </a:solidFill>
                <a:latin typeface="Trebuchet MS" pitchFamily="34" charset="0"/>
                <a:ea typeface="Trebuchet MS" pitchFamily="34" charset="-122"/>
                <a:cs typeface="Trebuchet MS" pitchFamily="34" charset="-120"/>
              </a:rPr>
              <a:t>IS2</a:t>
            </a:r>
            <a:endParaRPr lang="en-US" sz="2400" dirty="0"/>
          </a:p>
        </p:txBody>
      </p:sp>
      <p:sp>
        <p:nvSpPr>
          <p:cNvPr id="12" name="Text 10"/>
          <p:cNvSpPr/>
          <p:nvPr/>
        </p:nvSpPr>
        <p:spPr>
          <a:xfrm>
            <a:off x="1950720" y="2950464"/>
            <a:ext cx="3048000" cy="42672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Slovakia</a:t>
            </a:r>
            <a:endParaRPr lang="en-US" sz="2000" dirty="0"/>
          </a:p>
        </p:txBody>
      </p:sp>
      <p:sp>
        <p:nvSpPr>
          <p:cNvPr id="13" name="Text 11"/>
          <p:cNvSpPr/>
          <p:nvPr/>
        </p:nvSpPr>
        <p:spPr>
          <a:xfrm>
            <a:off x="1950720" y="3413760"/>
            <a:ext cx="3901440" cy="426720"/>
          </a:xfrm>
          <a:prstGeom prst="rect">
            <a:avLst/>
          </a:prstGeom>
          <a:noFill/>
          <a:ln/>
        </p:spPr>
        <p:txBody>
          <a:bodyPr wrap="square" rtlCol="0" anchor="ctr"/>
          <a:lstStyle/>
          <a:p>
            <a:r>
              <a:rPr lang="en-US" sz="1600" dirty="0">
                <a:solidFill>
                  <a:srgbClr val="2D3436"/>
                </a:solidFill>
                <a:latin typeface="Calibri" pitchFamily="34" charset="0"/>
                <a:ea typeface="Calibri" pitchFamily="34" charset="-122"/>
                <a:cs typeface="Calibri" pitchFamily="34" charset="-120"/>
              </a:rPr>
              <a:t>Rudava River</a:t>
            </a:r>
            <a:endParaRPr lang="en-US" sz="1600" dirty="0"/>
          </a:p>
        </p:txBody>
      </p:sp>
      <p:sp>
        <p:nvSpPr>
          <p:cNvPr id="14" name="Shape 12"/>
          <p:cNvSpPr/>
          <p:nvPr/>
        </p:nvSpPr>
        <p:spPr>
          <a:xfrm>
            <a:off x="609600" y="4145280"/>
            <a:ext cx="5486400" cy="1158240"/>
          </a:xfrm>
          <a:prstGeom prst="rect">
            <a:avLst/>
          </a:prstGeom>
          <a:solidFill>
            <a:srgbClr val="F0F4F5"/>
          </a:solidFill>
          <a:ln/>
        </p:spPr>
        <p:txBody>
          <a:bodyPr/>
          <a:lstStyle/>
          <a:p>
            <a:endParaRPr lang="en-US" sz="1867"/>
          </a:p>
        </p:txBody>
      </p:sp>
      <p:sp>
        <p:nvSpPr>
          <p:cNvPr id="15" name="Shape 13"/>
          <p:cNvSpPr/>
          <p:nvPr/>
        </p:nvSpPr>
        <p:spPr>
          <a:xfrm>
            <a:off x="609600" y="4145280"/>
            <a:ext cx="146304" cy="1158240"/>
          </a:xfrm>
          <a:prstGeom prst="rect">
            <a:avLst/>
          </a:prstGeom>
          <a:solidFill>
            <a:srgbClr val="2C5F2D"/>
          </a:solidFill>
          <a:ln/>
        </p:spPr>
        <p:txBody>
          <a:bodyPr/>
          <a:lstStyle/>
          <a:p>
            <a:endParaRPr lang="en-US" sz="1867"/>
          </a:p>
        </p:txBody>
      </p:sp>
      <p:sp>
        <p:nvSpPr>
          <p:cNvPr id="16" name="Text 14"/>
          <p:cNvSpPr/>
          <p:nvPr/>
        </p:nvSpPr>
        <p:spPr>
          <a:xfrm>
            <a:off x="914400" y="4291584"/>
            <a:ext cx="975360" cy="487680"/>
          </a:xfrm>
          <a:prstGeom prst="rect">
            <a:avLst/>
          </a:prstGeom>
          <a:noFill/>
          <a:ln/>
        </p:spPr>
        <p:txBody>
          <a:bodyPr wrap="square" rtlCol="0" anchor="ctr"/>
          <a:lstStyle/>
          <a:p>
            <a:r>
              <a:rPr lang="en-US" sz="2400" b="1" dirty="0">
                <a:solidFill>
                  <a:srgbClr val="2C5F2D"/>
                </a:solidFill>
                <a:latin typeface="Trebuchet MS" pitchFamily="34" charset="0"/>
                <a:ea typeface="Trebuchet MS" pitchFamily="34" charset="-122"/>
                <a:cs typeface="Trebuchet MS" pitchFamily="34" charset="-120"/>
              </a:rPr>
              <a:t>IS3</a:t>
            </a:r>
            <a:endParaRPr lang="en-US" sz="2400" dirty="0"/>
          </a:p>
        </p:txBody>
      </p:sp>
      <p:sp>
        <p:nvSpPr>
          <p:cNvPr id="17" name="Text 15"/>
          <p:cNvSpPr/>
          <p:nvPr/>
        </p:nvSpPr>
        <p:spPr>
          <a:xfrm>
            <a:off x="1950720" y="4291584"/>
            <a:ext cx="3048000" cy="42672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Serbia</a:t>
            </a:r>
            <a:endParaRPr lang="en-US" sz="2000" dirty="0"/>
          </a:p>
        </p:txBody>
      </p:sp>
      <p:sp>
        <p:nvSpPr>
          <p:cNvPr id="18" name="Text 16"/>
          <p:cNvSpPr/>
          <p:nvPr/>
        </p:nvSpPr>
        <p:spPr>
          <a:xfrm>
            <a:off x="1950720" y="4754880"/>
            <a:ext cx="3901440" cy="426720"/>
          </a:xfrm>
          <a:prstGeom prst="rect">
            <a:avLst/>
          </a:prstGeom>
          <a:noFill/>
          <a:ln/>
        </p:spPr>
        <p:txBody>
          <a:bodyPr wrap="square" rtlCol="0" anchor="ctr"/>
          <a:lstStyle/>
          <a:p>
            <a:r>
              <a:rPr lang="en-US" sz="1600" dirty="0">
                <a:solidFill>
                  <a:srgbClr val="2D3436"/>
                </a:solidFill>
                <a:latin typeface="Calibri" pitchFamily="34" charset="0"/>
                <a:ea typeface="Calibri" pitchFamily="34" charset="-122"/>
                <a:cs typeface="Calibri" pitchFamily="34" charset="-120"/>
              </a:rPr>
              <a:t>Vlasina Reservoir</a:t>
            </a:r>
            <a:endParaRPr lang="en-US" sz="1600" dirty="0"/>
          </a:p>
        </p:txBody>
      </p:sp>
      <p:sp>
        <p:nvSpPr>
          <p:cNvPr id="19" name="Shape 17"/>
          <p:cNvSpPr/>
          <p:nvPr/>
        </p:nvSpPr>
        <p:spPr>
          <a:xfrm>
            <a:off x="609600" y="5486400"/>
            <a:ext cx="5486400" cy="1158240"/>
          </a:xfrm>
          <a:prstGeom prst="rect">
            <a:avLst/>
          </a:prstGeom>
          <a:solidFill>
            <a:srgbClr val="F0F4F5"/>
          </a:solidFill>
          <a:ln/>
        </p:spPr>
        <p:txBody>
          <a:bodyPr/>
          <a:lstStyle/>
          <a:p>
            <a:endParaRPr lang="en-US" sz="1867"/>
          </a:p>
        </p:txBody>
      </p:sp>
      <p:sp>
        <p:nvSpPr>
          <p:cNvPr id="20" name="Shape 18"/>
          <p:cNvSpPr/>
          <p:nvPr/>
        </p:nvSpPr>
        <p:spPr>
          <a:xfrm>
            <a:off x="609600" y="5486400"/>
            <a:ext cx="146304" cy="1158240"/>
          </a:xfrm>
          <a:prstGeom prst="rect">
            <a:avLst/>
          </a:prstGeom>
          <a:solidFill>
            <a:srgbClr val="C4A962"/>
          </a:solidFill>
          <a:ln/>
        </p:spPr>
        <p:txBody>
          <a:bodyPr/>
          <a:lstStyle/>
          <a:p>
            <a:endParaRPr lang="en-US" sz="1867"/>
          </a:p>
        </p:txBody>
      </p:sp>
      <p:sp>
        <p:nvSpPr>
          <p:cNvPr id="21" name="Text 19"/>
          <p:cNvSpPr/>
          <p:nvPr/>
        </p:nvSpPr>
        <p:spPr>
          <a:xfrm>
            <a:off x="914400" y="5632704"/>
            <a:ext cx="975360" cy="487680"/>
          </a:xfrm>
          <a:prstGeom prst="rect">
            <a:avLst/>
          </a:prstGeom>
          <a:noFill/>
          <a:ln/>
        </p:spPr>
        <p:txBody>
          <a:bodyPr wrap="square" rtlCol="0" anchor="ctr"/>
          <a:lstStyle/>
          <a:p>
            <a:r>
              <a:rPr lang="en-US" sz="2400" b="1" dirty="0">
                <a:solidFill>
                  <a:srgbClr val="C4A962"/>
                </a:solidFill>
                <a:latin typeface="Trebuchet MS" pitchFamily="34" charset="0"/>
                <a:ea typeface="Trebuchet MS" pitchFamily="34" charset="-122"/>
                <a:cs typeface="Trebuchet MS" pitchFamily="34" charset="-120"/>
              </a:rPr>
              <a:t>IS4</a:t>
            </a:r>
            <a:endParaRPr lang="en-US" sz="2400" dirty="0"/>
          </a:p>
        </p:txBody>
      </p:sp>
      <p:sp>
        <p:nvSpPr>
          <p:cNvPr id="22" name="Text 20"/>
          <p:cNvSpPr/>
          <p:nvPr/>
        </p:nvSpPr>
        <p:spPr>
          <a:xfrm>
            <a:off x="1950720" y="5632704"/>
            <a:ext cx="3048000" cy="42672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Romania</a:t>
            </a:r>
            <a:endParaRPr lang="en-US" sz="2000" dirty="0"/>
          </a:p>
        </p:txBody>
      </p:sp>
      <p:sp>
        <p:nvSpPr>
          <p:cNvPr id="23" name="Text 21"/>
          <p:cNvSpPr/>
          <p:nvPr/>
        </p:nvSpPr>
        <p:spPr>
          <a:xfrm>
            <a:off x="1950720" y="6096000"/>
            <a:ext cx="3901440" cy="426720"/>
          </a:xfrm>
          <a:prstGeom prst="rect">
            <a:avLst/>
          </a:prstGeom>
          <a:noFill/>
          <a:ln/>
        </p:spPr>
        <p:txBody>
          <a:bodyPr wrap="square" rtlCol="0" anchor="ctr"/>
          <a:lstStyle/>
          <a:p>
            <a:r>
              <a:rPr lang="en-US" sz="1600" dirty="0">
                <a:solidFill>
                  <a:srgbClr val="2D3436"/>
                </a:solidFill>
                <a:latin typeface="Calibri" pitchFamily="34" charset="0"/>
                <a:ea typeface="Calibri" pitchFamily="34" charset="-122"/>
                <a:cs typeface="Calibri" pitchFamily="34" charset="-120"/>
              </a:rPr>
              <a:t>Enisala Wetlands</a:t>
            </a:r>
            <a:endParaRPr lang="en-US" sz="1600" dirty="0"/>
          </a:p>
        </p:txBody>
      </p:sp>
      <p:sp>
        <p:nvSpPr>
          <p:cNvPr id="24" name="Shape 22"/>
          <p:cNvSpPr/>
          <p:nvPr/>
        </p:nvSpPr>
        <p:spPr>
          <a:xfrm>
            <a:off x="6488768" y="1463040"/>
            <a:ext cx="5120640" cy="5181600"/>
          </a:xfrm>
          <a:prstGeom prst="rect">
            <a:avLst/>
          </a:prstGeom>
          <a:solidFill>
            <a:srgbClr val="0D7377"/>
          </a:solidFill>
          <a:ln/>
        </p:spPr>
        <p:txBody>
          <a:bodyPr/>
          <a:lstStyle/>
          <a:p>
            <a:endParaRPr lang="en-US" sz="1867"/>
          </a:p>
        </p:txBody>
      </p:sp>
      <p:sp>
        <p:nvSpPr>
          <p:cNvPr id="25" name="Text 23"/>
          <p:cNvSpPr/>
          <p:nvPr/>
        </p:nvSpPr>
        <p:spPr>
          <a:xfrm>
            <a:off x="6705600" y="1706880"/>
            <a:ext cx="4632960" cy="487680"/>
          </a:xfrm>
          <a:prstGeom prst="rect">
            <a:avLst/>
          </a:prstGeom>
          <a:noFill/>
          <a:ln/>
        </p:spPr>
        <p:txBody>
          <a:bodyPr wrap="square" rtlCol="0" anchor="ctr"/>
          <a:lstStyle/>
          <a:p>
            <a:pPr algn="ctr"/>
            <a:r>
              <a:rPr lang="en-US" sz="2400" b="1" dirty="0">
                <a:solidFill>
                  <a:srgbClr val="FFFFFF"/>
                </a:solidFill>
                <a:latin typeface="Trebuchet MS" pitchFamily="34" charset="0"/>
                <a:ea typeface="Trebuchet MS" pitchFamily="34" charset="-122"/>
                <a:cs typeface="Trebuchet MS" pitchFamily="34" charset="-120"/>
              </a:rPr>
              <a:t>Combined Impact</a:t>
            </a:r>
            <a:endParaRPr lang="en-US" sz="2400" dirty="0"/>
          </a:p>
        </p:txBody>
      </p:sp>
      <p:sp>
        <p:nvSpPr>
          <p:cNvPr id="26" name="Text 24"/>
          <p:cNvSpPr/>
          <p:nvPr/>
        </p:nvSpPr>
        <p:spPr>
          <a:xfrm>
            <a:off x="6705600" y="2438400"/>
            <a:ext cx="4632960" cy="548640"/>
          </a:xfrm>
          <a:prstGeom prst="rect">
            <a:avLst/>
          </a:prstGeom>
          <a:noFill/>
          <a:ln/>
        </p:spPr>
        <p:txBody>
          <a:bodyPr wrap="square" rtlCol="0" anchor="ctr"/>
          <a:lstStyle/>
          <a:p>
            <a:pPr algn="ctr"/>
            <a:r>
              <a:rPr lang="en-US" sz="3200" b="1" dirty="0">
                <a:solidFill>
                  <a:srgbClr val="FFFFFF"/>
                </a:solidFill>
                <a:latin typeface="Trebuchet MS" pitchFamily="34" charset="0"/>
                <a:ea typeface="Trebuchet MS" pitchFamily="34" charset="-122"/>
                <a:cs typeface="Trebuchet MS" pitchFamily="34" charset="-120"/>
              </a:rPr>
              <a:t>20000 ha</a:t>
            </a:r>
            <a:endParaRPr lang="en-US" sz="3200" dirty="0"/>
          </a:p>
        </p:txBody>
      </p:sp>
      <p:sp>
        <p:nvSpPr>
          <p:cNvPr id="27" name="Text 25"/>
          <p:cNvSpPr/>
          <p:nvPr/>
        </p:nvSpPr>
        <p:spPr>
          <a:xfrm>
            <a:off x="6705600" y="2926080"/>
            <a:ext cx="4632960" cy="365760"/>
          </a:xfrm>
          <a:prstGeom prst="rect">
            <a:avLst/>
          </a:prstGeom>
          <a:noFill/>
          <a:ln/>
        </p:spPr>
        <p:txBody>
          <a:bodyPr wrap="square" rtlCol="0" anchor="ctr"/>
          <a:lstStyle/>
          <a:p>
            <a:pPr algn="ctr"/>
            <a:r>
              <a:rPr lang="en-US" sz="1467" dirty="0">
                <a:solidFill>
                  <a:srgbClr val="F5F5F0"/>
                </a:solidFill>
                <a:latin typeface="Calibri" pitchFamily="34" charset="0"/>
                <a:ea typeface="Calibri" pitchFamily="34" charset="-122"/>
                <a:cs typeface="Calibri" pitchFamily="34" charset="-120"/>
              </a:rPr>
              <a:t>Wetland Area</a:t>
            </a:r>
            <a:endParaRPr lang="en-US" sz="1467" dirty="0"/>
          </a:p>
        </p:txBody>
      </p:sp>
      <p:sp>
        <p:nvSpPr>
          <p:cNvPr id="28" name="Text 26"/>
          <p:cNvSpPr/>
          <p:nvPr/>
        </p:nvSpPr>
        <p:spPr>
          <a:xfrm>
            <a:off x="6705600" y="4053840"/>
            <a:ext cx="4632960" cy="548640"/>
          </a:xfrm>
          <a:prstGeom prst="rect">
            <a:avLst/>
          </a:prstGeom>
          <a:noFill/>
          <a:ln/>
        </p:spPr>
        <p:txBody>
          <a:bodyPr wrap="square" rtlCol="0" anchor="ctr"/>
          <a:lstStyle/>
          <a:p>
            <a:pPr algn="ctr"/>
            <a:r>
              <a:rPr lang="en-US" sz="3200" b="1" dirty="0">
                <a:solidFill>
                  <a:srgbClr val="FFFFFF"/>
                </a:solidFill>
                <a:latin typeface="Trebuchet MS" pitchFamily="34" charset="0"/>
                <a:ea typeface="Trebuchet MS" pitchFamily="34" charset="-122"/>
                <a:cs typeface="Trebuchet MS" pitchFamily="34" charset="-120"/>
              </a:rPr>
              <a:t>50+ km</a:t>
            </a:r>
            <a:endParaRPr lang="en-US" sz="3200" dirty="0"/>
          </a:p>
        </p:txBody>
      </p:sp>
      <p:sp>
        <p:nvSpPr>
          <p:cNvPr id="29" name="Text 27"/>
          <p:cNvSpPr/>
          <p:nvPr/>
        </p:nvSpPr>
        <p:spPr>
          <a:xfrm>
            <a:off x="6732608" y="4884516"/>
            <a:ext cx="4632960" cy="365760"/>
          </a:xfrm>
          <a:prstGeom prst="rect">
            <a:avLst/>
          </a:prstGeom>
          <a:noFill/>
          <a:ln/>
        </p:spPr>
        <p:txBody>
          <a:bodyPr wrap="square" rtlCol="0" anchor="ctr"/>
          <a:lstStyle/>
          <a:p>
            <a:pPr algn="ctr"/>
            <a:r>
              <a:rPr lang="en-US" sz="1467" dirty="0">
                <a:solidFill>
                  <a:srgbClr val="F5F5F0"/>
                </a:solidFill>
                <a:latin typeface="Calibri" pitchFamily="34" charset="0"/>
                <a:ea typeface="Calibri" pitchFamily="34" charset="-122"/>
                <a:cs typeface="Calibri" pitchFamily="34" charset="-120"/>
              </a:rPr>
              <a:t>River Length </a:t>
            </a:r>
            <a:endParaRPr lang="en-US" sz="1467"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487680"/>
            <a:ext cx="10972800" cy="609600"/>
          </a:xfrm>
          <a:prstGeom prst="rect">
            <a:avLst/>
          </a:prstGeom>
          <a:noFill/>
          <a:ln/>
        </p:spPr>
        <p:txBody>
          <a:bodyPr wrap="square" rtlCol="0" anchor="ctr"/>
          <a:lstStyle/>
          <a:p>
            <a:r>
              <a:rPr lang="en-US" sz="4267" b="1" dirty="0">
                <a:solidFill>
                  <a:srgbClr val="1E4D6B"/>
                </a:solidFill>
                <a:latin typeface="Trebuchet MS" pitchFamily="34" charset="0"/>
                <a:ea typeface="Trebuchet MS" pitchFamily="34" charset="-122"/>
                <a:cs typeface="Trebuchet MS" pitchFamily="34" charset="-120"/>
              </a:rPr>
              <a:t>Restoration Approaches</a:t>
            </a:r>
            <a:endParaRPr lang="en-US" sz="4267" dirty="0"/>
          </a:p>
        </p:txBody>
      </p:sp>
      <p:sp>
        <p:nvSpPr>
          <p:cNvPr id="3" name="Text 1"/>
          <p:cNvSpPr/>
          <p:nvPr/>
        </p:nvSpPr>
        <p:spPr>
          <a:xfrm>
            <a:off x="609600" y="1097280"/>
            <a:ext cx="10972800" cy="365760"/>
          </a:xfrm>
          <a:prstGeom prst="rect">
            <a:avLst/>
          </a:prstGeom>
          <a:noFill/>
          <a:ln/>
        </p:spPr>
        <p:txBody>
          <a:bodyPr wrap="square" rtlCol="0" anchor="ctr"/>
          <a:lstStyle/>
          <a:p>
            <a:r>
              <a:rPr lang="en-US" sz="1867" i="1" dirty="0">
                <a:solidFill>
                  <a:srgbClr val="0D7377"/>
                </a:solidFill>
                <a:latin typeface="Calibri" pitchFamily="34" charset="0"/>
                <a:ea typeface="Calibri" pitchFamily="34" charset="-122"/>
                <a:cs typeface="Calibri" pitchFamily="34" charset="-120"/>
              </a:rPr>
              <a:t>Combining passive and active measures for sustainable outcomes</a:t>
            </a:r>
            <a:endParaRPr lang="en-US" sz="1867" dirty="0"/>
          </a:p>
        </p:txBody>
      </p:sp>
      <p:sp>
        <p:nvSpPr>
          <p:cNvPr id="4" name="Shape 2"/>
          <p:cNvSpPr/>
          <p:nvPr/>
        </p:nvSpPr>
        <p:spPr>
          <a:xfrm>
            <a:off x="609600" y="1706880"/>
            <a:ext cx="5364480" cy="475488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5" name="Shape 3"/>
          <p:cNvSpPr/>
          <p:nvPr/>
        </p:nvSpPr>
        <p:spPr>
          <a:xfrm>
            <a:off x="609600" y="1706880"/>
            <a:ext cx="5364480" cy="670560"/>
          </a:xfrm>
          <a:prstGeom prst="rect">
            <a:avLst/>
          </a:prstGeom>
          <a:solidFill>
            <a:srgbClr val="6B8E6B"/>
          </a:solidFill>
          <a:ln/>
        </p:spPr>
        <p:txBody>
          <a:bodyPr/>
          <a:lstStyle/>
          <a:p>
            <a:endParaRPr lang="en-US" sz="1867"/>
          </a:p>
        </p:txBody>
      </p:sp>
      <p:sp>
        <p:nvSpPr>
          <p:cNvPr id="6" name="Text 4"/>
          <p:cNvSpPr/>
          <p:nvPr/>
        </p:nvSpPr>
        <p:spPr>
          <a:xfrm>
            <a:off x="792480" y="1828800"/>
            <a:ext cx="4998720" cy="487680"/>
          </a:xfrm>
          <a:prstGeom prst="rect">
            <a:avLst/>
          </a:prstGeom>
          <a:noFill/>
          <a:ln/>
        </p:spPr>
        <p:txBody>
          <a:bodyPr wrap="square" rtlCol="0" anchor="ctr"/>
          <a:lstStyle/>
          <a:p>
            <a:r>
              <a:rPr lang="en-US" sz="2133" b="1" dirty="0">
                <a:solidFill>
                  <a:srgbClr val="FFFFFF"/>
                </a:solidFill>
                <a:latin typeface="Trebuchet MS" pitchFamily="34" charset="0"/>
                <a:ea typeface="Trebuchet MS" pitchFamily="34" charset="-122"/>
                <a:cs typeface="Trebuchet MS" pitchFamily="34" charset="-120"/>
              </a:rPr>
              <a:t>Passive Restoration</a:t>
            </a:r>
            <a:endParaRPr lang="en-US" sz="2133" dirty="0"/>
          </a:p>
        </p:txBody>
      </p:sp>
      <p:sp>
        <p:nvSpPr>
          <p:cNvPr id="7" name="Text 5"/>
          <p:cNvSpPr/>
          <p:nvPr/>
        </p:nvSpPr>
        <p:spPr>
          <a:xfrm>
            <a:off x="792480" y="2499360"/>
            <a:ext cx="4998720" cy="365760"/>
          </a:xfrm>
          <a:prstGeom prst="rect">
            <a:avLst/>
          </a:prstGeom>
          <a:noFill/>
          <a:ln/>
        </p:spPr>
        <p:txBody>
          <a:bodyPr wrap="square" rtlCol="0" anchor="ctr"/>
          <a:lstStyle/>
          <a:p>
            <a:r>
              <a:rPr lang="en-US" sz="1600" i="1" dirty="0">
                <a:solidFill>
                  <a:srgbClr val="6B8E6B"/>
                </a:solidFill>
                <a:latin typeface="Calibri" pitchFamily="34" charset="0"/>
                <a:ea typeface="Calibri" pitchFamily="34" charset="-122"/>
                <a:cs typeface="Calibri" pitchFamily="34" charset="-120"/>
              </a:rPr>
              <a:t>"Let nature heal itself"</a:t>
            </a:r>
            <a:endParaRPr lang="en-US" sz="1600" dirty="0"/>
          </a:p>
        </p:txBody>
      </p:sp>
      <p:sp>
        <p:nvSpPr>
          <p:cNvPr id="8" name="Text 6"/>
          <p:cNvSpPr/>
          <p:nvPr/>
        </p:nvSpPr>
        <p:spPr>
          <a:xfrm>
            <a:off x="792480" y="2926080"/>
            <a:ext cx="4998720" cy="3291840"/>
          </a:xfrm>
          <a:prstGeom prst="rect">
            <a:avLst/>
          </a:prstGeom>
          <a:noFill/>
          <a:ln/>
        </p:spPr>
        <p:txBody>
          <a:bodyPr wrap="square" rtlCol="0" anchor="ctr"/>
          <a:lstStyle/>
          <a:p>
            <a:pPr>
              <a:spcAft>
                <a:spcPts val="267"/>
              </a:spcAft>
            </a:pPr>
            <a:r>
              <a:rPr lang="en-US" sz="1467" b="1" dirty="0">
                <a:solidFill>
                  <a:srgbClr val="2D3436"/>
                </a:solidFill>
                <a:latin typeface="Calibri" pitchFamily="34" charset="0"/>
                <a:ea typeface="Calibri" pitchFamily="34" charset="-122"/>
                <a:cs typeface="Calibri" pitchFamily="34" charset="-120"/>
              </a:rPr>
              <a:t>Removing barriers</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Rip-rap removal (IS1)</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Channel obstructions (IS2)</a:t>
            </a:r>
            <a:endParaRPr lang="en-US" sz="1467" dirty="0"/>
          </a:p>
          <a:p>
            <a:pPr>
              <a:spcAft>
                <a:spcPts val="267"/>
              </a:spcAft>
            </a:pPr>
            <a:endParaRPr lang="en-US" sz="1467" dirty="0"/>
          </a:p>
          <a:p>
            <a:pPr>
              <a:spcAft>
                <a:spcPts val="267"/>
              </a:spcAft>
            </a:pPr>
            <a:r>
              <a:rPr lang="en-US" sz="1467" b="1" dirty="0">
                <a:solidFill>
                  <a:srgbClr val="2D3436"/>
                </a:solidFill>
                <a:latin typeface="Calibri" pitchFamily="34" charset="0"/>
                <a:ea typeface="Calibri" pitchFamily="34" charset="-122"/>
                <a:cs typeface="Calibri" pitchFamily="34" charset="-120"/>
              </a:rPr>
              <a:t>Reconnection</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Natural riverbed restoration</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Hydrological dynamics</a:t>
            </a:r>
            <a:endParaRPr lang="en-US" sz="1467" dirty="0"/>
          </a:p>
          <a:p>
            <a:pPr>
              <a:spcAft>
                <a:spcPts val="267"/>
              </a:spcAft>
            </a:pPr>
            <a:endParaRPr lang="en-US" sz="1467" dirty="0"/>
          </a:p>
          <a:p>
            <a:pPr>
              <a:spcAft>
                <a:spcPts val="267"/>
              </a:spcAft>
            </a:pPr>
            <a:r>
              <a:rPr lang="en-US" sz="1467" b="1" dirty="0">
                <a:solidFill>
                  <a:srgbClr val="2D3436"/>
                </a:solidFill>
                <a:latin typeface="Calibri" pitchFamily="34" charset="0"/>
                <a:ea typeface="Calibri" pitchFamily="34" charset="-122"/>
                <a:cs typeface="Calibri" pitchFamily="34" charset="-120"/>
              </a:rPr>
              <a:t>Invasive species control</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Non-chemical methods</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Mechanical harvesting</a:t>
            </a:r>
            <a:endParaRPr lang="en-US" sz="1467" dirty="0"/>
          </a:p>
        </p:txBody>
      </p:sp>
      <p:sp>
        <p:nvSpPr>
          <p:cNvPr id="9" name="Shape 7"/>
          <p:cNvSpPr/>
          <p:nvPr/>
        </p:nvSpPr>
        <p:spPr>
          <a:xfrm>
            <a:off x="6217920" y="1706880"/>
            <a:ext cx="5364480" cy="475488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10" name="Shape 8"/>
          <p:cNvSpPr/>
          <p:nvPr/>
        </p:nvSpPr>
        <p:spPr>
          <a:xfrm>
            <a:off x="6217920" y="1706880"/>
            <a:ext cx="5364480" cy="670560"/>
          </a:xfrm>
          <a:prstGeom prst="rect">
            <a:avLst/>
          </a:prstGeom>
          <a:solidFill>
            <a:srgbClr val="0D7377"/>
          </a:solidFill>
          <a:ln/>
        </p:spPr>
        <p:txBody>
          <a:bodyPr/>
          <a:lstStyle/>
          <a:p>
            <a:endParaRPr lang="en-US" sz="1867"/>
          </a:p>
        </p:txBody>
      </p:sp>
      <p:sp>
        <p:nvSpPr>
          <p:cNvPr id="11" name="Text 9"/>
          <p:cNvSpPr/>
          <p:nvPr/>
        </p:nvSpPr>
        <p:spPr>
          <a:xfrm>
            <a:off x="6400800" y="1828800"/>
            <a:ext cx="4998720" cy="487680"/>
          </a:xfrm>
          <a:prstGeom prst="rect">
            <a:avLst/>
          </a:prstGeom>
          <a:noFill/>
          <a:ln/>
        </p:spPr>
        <p:txBody>
          <a:bodyPr wrap="square" rtlCol="0" anchor="ctr"/>
          <a:lstStyle/>
          <a:p>
            <a:r>
              <a:rPr lang="en-US" sz="2133" b="1" dirty="0">
                <a:solidFill>
                  <a:srgbClr val="FFFFFF"/>
                </a:solidFill>
                <a:latin typeface="Trebuchet MS" pitchFamily="34" charset="0"/>
                <a:ea typeface="Trebuchet MS" pitchFamily="34" charset="-122"/>
                <a:cs typeface="Trebuchet MS" pitchFamily="34" charset="-120"/>
              </a:rPr>
              <a:t>Active Restoration</a:t>
            </a:r>
            <a:endParaRPr lang="en-US" sz="2133" dirty="0"/>
          </a:p>
        </p:txBody>
      </p:sp>
      <p:sp>
        <p:nvSpPr>
          <p:cNvPr id="12" name="Text 10"/>
          <p:cNvSpPr/>
          <p:nvPr/>
        </p:nvSpPr>
        <p:spPr>
          <a:xfrm>
            <a:off x="6400800" y="2499360"/>
            <a:ext cx="4998720" cy="365760"/>
          </a:xfrm>
          <a:prstGeom prst="rect">
            <a:avLst/>
          </a:prstGeom>
          <a:noFill/>
          <a:ln/>
        </p:spPr>
        <p:txBody>
          <a:bodyPr wrap="square" rtlCol="0" anchor="ctr"/>
          <a:lstStyle/>
          <a:p>
            <a:r>
              <a:rPr lang="en-US" sz="1600" i="1" dirty="0">
                <a:solidFill>
                  <a:srgbClr val="0D7377"/>
                </a:solidFill>
                <a:latin typeface="Calibri" pitchFamily="34" charset="0"/>
                <a:ea typeface="Calibri" pitchFamily="34" charset="-122"/>
                <a:cs typeface="Calibri" pitchFamily="34" charset="-120"/>
              </a:rPr>
              <a:t>"Engineer the recovery"</a:t>
            </a:r>
            <a:endParaRPr lang="en-US" sz="1600" dirty="0"/>
          </a:p>
        </p:txBody>
      </p:sp>
      <p:sp>
        <p:nvSpPr>
          <p:cNvPr id="13" name="Text 11"/>
          <p:cNvSpPr/>
          <p:nvPr/>
        </p:nvSpPr>
        <p:spPr>
          <a:xfrm>
            <a:off x="6400800" y="2926080"/>
            <a:ext cx="4998720" cy="3291840"/>
          </a:xfrm>
          <a:prstGeom prst="rect">
            <a:avLst/>
          </a:prstGeom>
          <a:noFill/>
          <a:ln/>
        </p:spPr>
        <p:txBody>
          <a:bodyPr wrap="square" rtlCol="0" anchor="ctr"/>
          <a:lstStyle/>
          <a:p>
            <a:pPr>
              <a:spcAft>
                <a:spcPts val="267"/>
              </a:spcAft>
            </a:pPr>
            <a:r>
              <a:rPr lang="en-US" sz="1467" b="1" dirty="0">
                <a:solidFill>
                  <a:srgbClr val="2D3436"/>
                </a:solidFill>
                <a:latin typeface="Calibri" pitchFamily="34" charset="0"/>
                <a:ea typeface="Calibri" pitchFamily="34" charset="-122"/>
                <a:cs typeface="Calibri" pitchFamily="34" charset="-120"/>
              </a:rPr>
              <a:t>Infrastructure</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Channel dredging (IS4)</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Culvert construction (IS3)</a:t>
            </a:r>
            <a:endParaRPr lang="en-US" sz="1467" dirty="0"/>
          </a:p>
          <a:p>
            <a:pPr>
              <a:spcAft>
                <a:spcPts val="267"/>
              </a:spcAft>
            </a:pPr>
            <a:endParaRPr lang="en-US" sz="1467" dirty="0"/>
          </a:p>
          <a:p>
            <a:pPr>
              <a:spcAft>
                <a:spcPts val="267"/>
              </a:spcAft>
            </a:pPr>
            <a:r>
              <a:rPr lang="en-US" sz="1467" b="1" dirty="0">
                <a:solidFill>
                  <a:srgbClr val="2D3436"/>
                </a:solidFill>
                <a:latin typeface="Calibri" pitchFamily="34" charset="0"/>
                <a:ea typeface="Calibri" pitchFamily="34" charset="-122"/>
                <a:cs typeface="Calibri" pitchFamily="34" charset="-120"/>
              </a:rPr>
              <a:t>Planting</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Native species reintroduction</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Riparian buffer zones</a:t>
            </a:r>
            <a:endParaRPr lang="en-US" sz="1467" dirty="0"/>
          </a:p>
          <a:p>
            <a:pPr>
              <a:spcAft>
                <a:spcPts val="267"/>
              </a:spcAft>
            </a:pPr>
            <a:endParaRPr lang="en-US" sz="1467" dirty="0"/>
          </a:p>
          <a:p>
            <a:pPr>
              <a:spcAft>
                <a:spcPts val="267"/>
              </a:spcAft>
            </a:pPr>
            <a:r>
              <a:rPr lang="en-US" sz="1467" b="1" dirty="0">
                <a:solidFill>
                  <a:srgbClr val="2D3436"/>
                </a:solidFill>
                <a:latin typeface="Calibri" pitchFamily="34" charset="0"/>
                <a:ea typeface="Calibri" pitchFamily="34" charset="-122"/>
                <a:cs typeface="Calibri" pitchFamily="34" charset="-120"/>
              </a:rPr>
              <a:t>Water management</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Weirs and flow control</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Sediment traps</a:t>
            </a:r>
            <a:endParaRPr lang="en-US" sz="1467"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97280"/>
          </a:xfrm>
          <a:prstGeom prst="rect">
            <a:avLst/>
          </a:prstGeom>
          <a:solidFill>
            <a:srgbClr val="0D7377"/>
          </a:solidFill>
          <a:ln/>
        </p:spPr>
        <p:txBody>
          <a:bodyPr/>
          <a:lstStyle/>
          <a:p>
            <a:endParaRPr lang="en-US" sz="1867"/>
          </a:p>
        </p:txBody>
      </p:sp>
      <p:sp>
        <p:nvSpPr>
          <p:cNvPr id="3" name="Text 1"/>
          <p:cNvSpPr/>
          <p:nvPr/>
        </p:nvSpPr>
        <p:spPr>
          <a:xfrm>
            <a:off x="609600" y="243840"/>
            <a:ext cx="10972800" cy="609600"/>
          </a:xfrm>
          <a:prstGeom prst="rect">
            <a:avLst/>
          </a:prstGeom>
          <a:noFill/>
          <a:ln/>
        </p:spPr>
        <p:txBody>
          <a:bodyPr wrap="square" rtlCol="0" anchor="ctr"/>
          <a:lstStyle/>
          <a:p>
            <a:r>
              <a:rPr lang="en-US" sz="3467" b="1" dirty="0">
                <a:solidFill>
                  <a:srgbClr val="FFFFFF"/>
                </a:solidFill>
                <a:latin typeface="Trebuchet MS" pitchFamily="34" charset="0"/>
                <a:ea typeface="Trebuchet MS" pitchFamily="34" charset="-122"/>
                <a:cs typeface="Trebuchet MS" pitchFamily="34" charset="-120"/>
              </a:rPr>
              <a:t>IS1: March-Thaya Floodplains, Austria</a:t>
            </a:r>
            <a:endParaRPr lang="en-US" sz="3467" dirty="0"/>
          </a:p>
        </p:txBody>
      </p:sp>
      <p:sp>
        <p:nvSpPr>
          <p:cNvPr id="4" name="Text 2"/>
          <p:cNvSpPr/>
          <p:nvPr/>
        </p:nvSpPr>
        <p:spPr>
          <a:xfrm>
            <a:off x="609600" y="1341120"/>
            <a:ext cx="5486400" cy="487680"/>
          </a:xfrm>
          <a:prstGeom prst="rect">
            <a:avLst/>
          </a:prstGeom>
          <a:noFill/>
          <a:ln/>
        </p:spPr>
        <p:txBody>
          <a:bodyPr wrap="square" rtlCol="0" anchor="ctr"/>
          <a:lstStyle/>
          <a:p>
            <a:r>
              <a:rPr lang="en-US" sz="2133" b="1" dirty="0">
                <a:solidFill>
                  <a:srgbClr val="1E4D6B"/>
                </a:solidFill>
                <a:latin typeface="Trebuchet MS" pitchFamily="34" charset="0"/>
                <a:ea typeface="Trebuchet MS" pitchFamily="34" charset="-122"/>
                <a:cs typeface="Trebuchet MS" pitchFamily="34" charset="-120"/>
              </a:rPr>
              <a:t>Site Characteristics</a:t>
            </a:r>
            <a:endParaRPr lang="en-US" sz="2133" dirty="0"/>
          </a:p>
        </p:txBody>
      </p:sp>
      <p:sp>
        <p:nvSpPr>
          <p:cNvPr id="5" name="Text 3"/>
          <p:cNvSpPr/>
          <p:nvPr/>
        </p:nvSpPr>
        <p:spPr>
          <a:xfrm>
            <a:off x="609600" y="1828800"/>
            <a:ext cx="5486400" cy="2438400"/>
          </a:xfrm>
          <a:prstGeom prst="rect">
            <a:avLst/>
          </a:prstGeom>
          <a:noFill/>
          <a:ln/>
        </p:spPr>
        <p:txBody>
          <a:bodyPr wrap="square" rtlCol="0" anchor="ctr"/>
          <a:lstStyle/>
          <a:p>
            <a:pPr>
              <a:spcAft>
                <a:spcPts val="667"/>
              </a:spcAft>
            </a:pPr>
            <a:r>
              <a:rPr lang="en-US" sz="1600" b="1" dirty="0">
                <a:solidFill>
                  <a:srgbClr val="2D3436"/>
                </a:solidFill>
                <a:latin typeface="Calibri" pitchFamily="34" charset="0"/>
                <a:ea typeface="Calibri" pitchFamily="34" charset="-122"/>
                <a:cs typeface="Calibri" pitchFamily="34" charset="-120"/>
              </a:rPr>
              <a:t>Location: </a:t>
            </a:r>
            <a:r>
              <a:rPr lang="en-US" sz="1600" dirty="0">
                <a:solidFill>
                  <a:srgbClr val="2D3436"/>
                </a:solidFill>
                <a:latin typeface="Calibri" pitchFamily="34" charset="0"/>
                <a:ea typeface="Calibri" pitchFamily="34" charset="-122"/>
                <a:cs typeface="Calibri" pitchFamily="34" charset="-120"/>
              </a:rPr>
              <a:t>March River near Hohenau</a:t>
            </a:r>
            <a:endParaRPr lang="en-US" sz="1600" dirty="0"/>
          </a:p>
          <a:p>
            <a:pPr>
              <a:spcAft>
                <a:spcPts val="667"/>
              </a:spcAft>
            </a:pPr>
            <a:r>
              <a:rPr lang="en-US" sz="1600" b="1" dirty="0">
                <a:solidFill>
                  <a:srgbClr val="2D3436"/>
                </a:solidFill>
                <a:latin typeface="Calibri" pitchFamily="34" charset="0"/>
                <a:ea typeface="Calibri" pitchFamily="34" charset="-122"/>
                <a:cs typeface="Calibri" pitchFamily="34" charset="-120"/>
              </a:rPr>
              <a:t>Protection: </a:t>
            </a:r>
            <a:r>
              <a:rPr lang="en-US" sz="1600" dirty="0">
                <a:solidFill>
                  <a:srgbClr val="2D3436"/>
                </a:solidFill>
                <a:latin typeface="Calibri" pitchFamily="34" charset="0"/>
                <a:ea typeface="Calibri" pitchFamily="34" charset="-122"/>
                <a:cs typeface="Calibri" pitchFamily="34" charset="-120"/>
              </a:rPr>
              <a:t>Natura 2000, Ramsar Site</a:t>
            </a:r>
            <a:endParaRPr lang="en-US" sz="1600" dirty="0"/>
          </a:p>
          <a:p>
            <a:pPr>
              <a:spcAft>
                <a:spcPts val="667"/>
              </a:spcAft>
            </a:pPr>
            <a:r>
              <a:rPr lang="en-US" sz="1600" b="1" dirty="0">
                <a:solidFill>
                  <a:srgbClr val="2D3436"/>
                </a:solidFill>
                <a:latin typeface="Calibri" pitchFamily="34" charset="0"/>
                <a:ea typeface="Calibri" pitchFamily="34" charset="-122"/>
                <a:cs typeface="Calibri" pitchFamily="34" charset="-120"/>
              </a:rPr>
              <a:t>Bank restoration: </a:t>
            </a:r>
            <a:r>
              <a:rPr lang="en-US" sz="1600" dirty="0">
                <a:solidFill>
                  <a:srgbClr val="2D3436"/>
                </a:solidFill>
                <a:latin typeface="Calibri" pitchFamily="34" charset="0"/>
                <a:ea typeface="Calibri" pitchFamily="34" charset="-122"/>
                <a:cs typeface="Calibri" pitchFamily="34" charset="-120"/>
              </a:rPr>
              <a:t>835m (R4L) + 6.7km extended</a:t>
            </a:r>
            <a:endParaRPr lang="en-US" sz="1600" dirty="0"/>
          </a:p>
          <a:p>
            <a:pPr>
              <a:spcAft>
                <a:spcPts val="667"/>
              </a:spcAft>
            </a:pPr>
            <a:r>
              <a:rPr lang="en-US" sz="1600" b="1" dirty="0">
                <a:solidFill>
                  <a:srgbClr val="2D3436"/>
                </a:solidFill>
                <a:latin typeface="Calibri" pitchFamily="34" charset="0"/>
                <a:ea typeface="Calibri" pitchFamily="34" charset="-122"/>
                <a:cs typeface="Calibri" pitchFamily="34" charset="-120"/>
              </a:rPr>
              <a:t>Side-arm reconnection: </a:t>
            </a:r>
            <a:r>
              <a:rPr lang="en-US" sz="1600" dirty="0">
                <a:solidFill>
                  <a:srgbClr val="2D3436"/>
                </a:solidFill>
                <a:latin typeface="Calibri" pitchFamily="34" charset="0"/>
                <a:ea typeface="Calibri" pitchFamily="34" charset="-122"/>
                <a:cs typeface="Calibri" pitchFamily="34" charset="-120"/>
              </a:rPr>
              <a:t>~6.3 km</a:t>
            </a:r>
            <a:endParaRPr lang="en-US" sz="1600" dirty="0"/>
          </a:p>
          <a:p>
            <a:pPr>
              <a:spcAft>
                <a:spcPts val="667"/>
              </a:spcAft>
            </a:pPr>
            <a:r>
              <a:rPr lang="en-US" sz="1600" b="1" dirty="0">
                <a:solidFill>
                  <a:srgbClr val="2D3436"/>
                </a:solidFill>
                <a:latin typeface="Calibri" pitchFamily="34" charset="0"/>
                <a:ea typeface="Calibri" pitchFamily="34" charset="-122"/>
                <a:cs typeface="Calibri" pitchFamily="34" charset="-120"/>
              </a:rPr>
              <a:t>Floodplain affected: </a:t>
            </a:r>
            <a:r>
              <a:rPr lang="en-US" sz="1600" dirty="0">
                <a:solidFill>
                  <a:srgbClr val="2D3436"/>
                </a:solidFill>
                <a:latin typeface="Calibri" pitchFamily="34" charset="0"/>
                <a:ea typeface="Calibri" pitchFamily="34" charset="-122"/>
                <a:cs typeface="Calibri" pitchFamily="34" charset="-120"/>
              </a:rPr>
              <a:t>~3 km² (8 km² with ReConnect)</a:t>
            </a:r>
            <a:endParaRPr lang="en-US" sz="1600" dirty="0"/>
          </a:p>
        </p:txBody>
      </p:sp>
      <p:sp>
        <p:nvSpPr>
          <p:cNvPr id="6" name="Shape 4"/>
          <p:cNvSpPr/>
          <p:nvPr/>
        </p:nvSpPr>
        <p:spPr>
          <a:xfrm>
            <a:off x="609600" y="4267200"/>
            <a:ext cx="5486400" cy="2316480"/>
          </a:xfrm>
          <a:prstGeom prst="rect">
            <a:avLst/>
          </a:prstGeom>
          <a:solidFill>
            <a:srgbClr val="F0F4F5"/>
          </a:solidFill>
          <a:ln/>
        </p:spPr>
        <p:txBody>
          <a:bodyPr/>
          <a:lstStyle/>
          <a:p>
            <a:endParaRPr lang="en-US" sz="1867"/>
          </a:p>
        </p:txBody>
      </p:sp>
      <p:sp>
        <p:nvSpPr>
          <p:cNvPr id="7" name="Text 5"/>
          <p:cNvSpPr/>
          <p:nvPr/>
        </p:nvSpPr>
        <p:spPr>
          <a:xfrm>
            <a:off x="792480" y="4389120"/>
            <a:ext cx="5120640" cy="426720"/>
          </a:xfrm>
          <a:prstGeom prst="rect">
            <a:avLst/>
          </a:prstGeom>
          <a:noFill/>
          <a:ln/>
        </p:spPr>
        <p:txBody>
          <a:bodyPr wrap="square" rtlCol="0" anchor="ctr"/>
          <a:lstStyle/>
          <a:p>
            <a:r>
              <a:rPr lang="en-US" sz="1867" b="1" dirty="0">
                <a:solidFill>
                  <a:srgbClr val="0D7377"/>
                </a:solidFill>
                <a:latin typeface="Trebuchet MS" pitchFamily="34" charset="0"/>
                <a:ea typeface="Trebuchet MS" pitchFamily="34" charset="-122"/>
                <a:cs typeface="Trebuchet MS" pitchFamily="34" charset="-120"/>
              </a:rPr>
              <a:t>Restoration Measures</a:t>
            </a:r>
            <a:endParaRPr lang="en-US" sz="1867" dirty="0"/>
          </a:p>
        </p:txBody>
      </p:sp>
      <p:sp>
        <p:nvSpPr>
          <p:cNvPr id="8" name="Text 6"/>
          <p:cNvSpPr/>
          <p:nvPr/>
        </p:nvSpPr>
        <p:spPr>
          <a:xfrm>
            <a:off x="792480" y="4876800"/>
            <a:ext cx="5120640" cy="158496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 Removal of rip-rap (bank boulders)</a:t>
            </a:r>
            <a:endParaRPr lang="en-US" sz="1467" dirty="0"/>
          </a:p>
          <a:p>
            <a:r>
              <a:rPr lang="en-US" sz="1467" dirty="0">
                <a:solidFill>
                  <a:srgbClr val="2D3436"/>
                </a:solidFill>
                <a:latin typeface="Calibri" pitchFamily="34" charset="0"/>
                <a:ea typeface="Calibri" pitchFamily="34" charset="-122"/>
                <a:cs typeface="Calibri" pitchFamily="34" charset="-120"/>
              </a:rPr>
              <a:t>• Enable bank-forming processes</a:t>
            </a:r>
            <a:endParaRPr lang="en-US" sz="1467" dirty="0"/>
          </a:p>
          <a:p>
            <a:r>
              <a:rPr lang="en-US" sz="1467" dirty="0">
                <a:solidFill>
                  <a:srgbClr val="2D3436"/>
                </a:solidFill>
                <a:latin typeface="Calibri" pitchFamily="34" charset="0"/>
                <a:ea typeface="Calibri" pitchFamily="34" charset="-122"/>
                <a:cs typeface="Calibri" pitchFamily="34" charset="-120"/>
              </a:rPr>
              <a:t>• Woody debris as flow barriers</a:t>
            </a:r>
            <a:endParaRPr lang="en-US" sz="1467" dirty="0"/>
          </a:p>
          <a:p>
            <a:r>
              <a:rPr lang="en-US" sz="1467" dirty="0">
                <a:solidFill>
                  <a:srgbClr val="2D3436"/>
                </a:solidFill>
                <a:latin typeface="Calibri" pitchFamily="34" charset="0"/>
                <a:ea typeface="Calibri" pitchFamily="34" charset="-122"/>
                <a:cs typeface="Calibri" pitchFamily="34" charset="-120"/>
              </a:rPr>
              <a:t>• Willow planting for softwood forest</a:t>
            </a:r>
            <a:endParaRPr lang="en-US" sz="1467" dirty="0"/>
          </a:p>
          <a:p>
            <a:r>
              <a:rPr lang="en-US" sz="1467" dirty="0">
                <a:solidFill>
                  <a:srgbClr val="2D3436"/>
                </a:solidFill>
                <a:latin typeface="Calibri" pitchFamily="34" charset="0"/>
                <a:ea typeface="Calibri" pitchFamily="34" charset="-122"/>
                <a:cs typeface="Calibri" pitchFamily="34" charset="-120"/>
              </a:rPr>
              <a:t>• Meander reconnection (cross-border)</a:t>
            </a:r>
            <a:endParaRPr lang="en-US" sz="1467" dirty="0"/>
          </a:p>
        </p:txBody>
      </p:sp>
      <p:sp>
        <p:nvSpPr>
          <p:cNvPr id="9" name="Shape 7"/>
          <p:cNvSpPr/>
          <p:nvPr/>
        </p:nvSpPr>
        <p:spPr>
          <a:xfrm>
            <a:off x="6339840" y="1341120"/>
            <a:ext cx="5242560" cy="2804160"/>
          </a:xfrm>
          <a:prstGeom prst="rect">
            <a:avLst/>
          </a:prstGeom>
          <a:solidFill>
            <a:srgbClr val="1E4D6B"/>
          </a:solidFill>
          <a:ln/>
        </p:spPr>
        <p:txBody>
          <a:bodyPr/>
          <a:lstStyle/>
          <a:p>
            <a:endParaRPr lang="en-US" sz="1867"/>
          </a:p>
        </p:txBody>
      </p:sp>
      <p:sp>
        <p:nvSpPr>
          <p:cNvPr id="10" name="Text 8"/>
          <p:cNvSpPr/>
          <p:nvPr/>
        </p:nvSpPr>
        <p:spPr>
          <a:xfrm>
            <a:off x="6583680" y="1524000"/>
            <a:ext cx="4876800" cy="426720"/>
          </a:xfrm>
          <a:prstGeom prst="rect">
            <a:avLst/>
          </a:prstGeom>
          <a:noFill/>
          <a:ln/>
        </p:spPr>
        <p:txBody>
          <a:bodyPr wrap="square" rtlCol="0" anchor="ctr"/>
          <a:lstStyle/>
          <a:p>
            <a:r>
              <a:rPr lang="en-US" sz="1867" b="1" dirty="0">
                <a:solidFill>
                  <a:srgbClr val="FFFFFF"/>
                </a:solidFill>
                <a:latin typeface="Trebuchet MS" pitchFamily="34" charset="0"/>
                <a:ea typeface="Trebuchet MS" pitchFamily="34" charset="-122"/>
                <a:cs typeface="Trebuchet MS" pitchFamily="34" charset="-120"/>
              </a:rPr>
              <a:t>Implementation Status</a:t>
            </a:r>
            <a:endParaRPr lang="en-US" sz="1867" dirty="0"/>
          </a:p>
        </p:txBody>
      </p:sp>
      <p:sp>
        <p:nvSpPr>
          <p:cNvPr id="11" name="Text 9"/>
          <p:cNvSpPr/>
          <p:nvPr/>
        </p:nvSpPr>
        <p:spPr>
          <a:xfrm>
            <a:off x="6583680" y="2072640"/>
            <a:ext cx="4876800" cy="1828800"/>
          </a:xfrm>
          <a:prstGeom prst="rect">
            <a:avLst/>
          </a:prstGeom>
          <a:noFill/>
          <a:ln/>
        </p:spPr>
        <p:txBody>
          <a:bodyPr wrap="square" rtlCol="0" anchor="ctr"/>
          <a:lstStyle/>
          <a:p>
            <a:pPr>
              <a:spcAft>
                <a:spcPts val="533"/>
              </a:spcAft>
            </a:pPr>
            <a:r>
              <a:rPr lang="en-US" sz="1600" dirty="0">
                <a:solidFill>
                  <a:srgbClr val="F5F5F0"/>
                </a:solidFill>
                <a:latin typeface="Calibri" pitchFamily="34" charset="0"/>
                <a:ea typeface="Calibri" pitchFamily="34" charset="-122"/>
                <a:cs typeface="Calibri" pitchFamily="34" charset="-120"/>
              </a:rPr>
              <a:t>✓ All permits finalized</a:t>
            </a:r>
            <a:endParaRPr lang="en-US" sz="1600" dirty="0"/>
          </a:p>
          <a:p>
            <a:pPr>
              <a:spcAft>
                <a:spcPts val="533"/>
              </a:spcAft>
            </a:pPr>
            <a:r>
              <a:rPr lang="en-US" sz="1600" dirty="0">
                <a:solidFill>
                  <a:srgbClr val="F5F5F0"/>
                </a:solidFill>
                <a:latin typeface="Calibri" pitchFamily="34" charset="0"/>
                <a:ea typeface="Calibri" pitchFamily="34" charset="-122"/>
                <a:cs typeface="Calibri" pitchFamily="34" charset="-120"/>
              </a:rPr>
              <a:t>✓ Landowner agreements secured</a:t>
            </a:r>
            <a:endParaRPr lang="en-US" sz="1600" dirty="0"/>
          </a:p>
          <a:p>
            <a:pPr>
              <a:spcAft>
                <a:spcPts val="533"/>
              </a:spcAft>
            </a:pPr>
            <a:r>
              <a:rPr lang="en-US" sz="1600" dirty="0">
                <a:solidFill>
                  <a:srgbClr val="F5F5F0"/>
                </a:solidFill>
                <a:latin typeface="Calibri" pitchFamily="34" charset="0"/>
                <a:ea typeface="Calibri" pitchFamily="34" charset="-122"/>
                <a:cs typeface="Calibri" pitchFamily="34" charset="-120"/>
              </a:rPr>
              <a:t>✓ Cross-border coordination (SK)</a:t>
            </a:r>
            <a:endParaRPr lang="en-US" sz="1600" dirty="0"/>
          </a:p>
          <a:p>
            <a:pPr>
              <a:spcAft>
                <a:spcPts val="533"/>
              </a:spcAft>
            </a:pPr>
            <a:r>
              <a:rPr lang="en-US" sz="1600" dirty="0">
                <a:solidFill>
                  <a:srgbClr val="F5F5F0"/>
                </a:solidFill>
                <a:latin typeface="Calibri" pitchFamily="34" charset="0"/>
                <a:ea typeface="Calibri" pitchFamily="34" charset="-122"/>
                <a:cs typeface="Calibri" pitchFamily="34" charset="-120"/>
              </a:rPr>
              <a:t>→ Construction: Spring 2026</a:t>
            </a:r>
            <a:endParaRPr lang="en-US" sz="1600" dirty="0"/>
          </a:p>
          <a:p>
            <a:pPr>
              <a:spcAft>
                <a:spcPts val="533"/>
              </a:spcAft>
            </a:pPr>
            <a:r>
              <a:rPr lang="en-US" sz="1600" dirty="0">
                <a:solidFill>
                  <a:srgbClr val="F5F5F0"/>
                </a:solidFill>
                <a:latin typeface="Calibri" pitchFamily="34" charset="0"/>
                <a:ea typeface="Calibri" pitchFamily="34" charset="-122"/>
                <a:cs typeface="Calibri" pitchFamily="34" charset="-120"/>
              </a:rPr>
              <a:t>→ Completion: Summer 2026</a:t>
            </a:r>
            <a:endParaRPr lang="en-US" sz="1600" dirty="0"/>
          </a:p>
        </p:txBody>
      </p:sp>
      <p:sp>
        <p:nvSpPr>
          <p:cNvPr id="12" name="Text 10"/>
          <p:cNvSpPr/>
          <p:nvPr/>
        </p:nvSpPr>
        <p:spPr>
          <a:xfrm>
            <a:off x="6339840" y="4267200"/>
            <a:ext cx="5242560" cy="426720"/>
          </a:xfrm>
          <a:prstGeom prst="rect">
            <a:avLst/>
          </a:prstGeom>
          <a:noFill/>
          <a:ln/>
        </p:spPr>
        <p:txBody>
          <a:bodyPr wrap="square" rtlCol="0" anchor="ctr"/>
          <a:lstStyle/>
          <a:p>
            <a:r>
              <a:rPr lang="en-US" sz="1867" b="1" dirty="0">
                <a:solidFill>
                  <a:srgbClr val="1E4D6B"/>
                </a:solidFill>
                <a:latin typeface="Trebuchet MS" pitchFamily="34" charset="0"/>
                <a:ea typeface="Trebuchet MS" pitchFamily="34" charset="-122"/>
                <a:cs typeface="Trebuchet MS" pitchFamily="34" charset="-120"/>
              </a:rPr>
              <a:t>Expected Outcomes</a:t>
            </a:r>
            <a:endParaRPr lang="en-US" sz="1867" dirty="0"/>
          </a:p>
        </p:txBody>
      </p:sp>
      <p:sp>
        <p:nvSpPr>
          <p:cNvPr id="13" name="Text 11"/>
          <p:cNvSpPr/>
          <p:nvPr/>
        </p:nvSpPr>
        <p:spPr>
          <a:xfrm>
            <a:off x="6339840" y="4754880"/>
            <a:ext cx="5242560" cy="182880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 Sandy habitats for Odonata species</a:t>
            </a:r>
            <a:endParaRPr lang="en-US" sz="1467" dirty="0"/>
          </a:p>
          <a:p>
            <a:r>
              <a:rPr lang="en-US" sz="1467" dirty="0">
                <a:solidFill>
                  <a:srgbClr val="2D3436"/>
                </a:solidFill>
                <a:latin typeface="Calibri" pitchFamily="34" charset="0"/>
                <a:ea typeface="Calibri" pitchFamily="34" charset="-122"/>
                <a:cs typeface="Calibri" pitchFamily="34" charset="-120"/>
              </a:rPr>
              <a:t>• Improved flood protection</a:t>
            </a:r>
            <a:endParaRPr lang="en-US" sz="1467" dirty="0"/>
          </a:p>
          <a:p>
            <a:r>
              <a:rPr lang="en-US" sz="1467" dirty="0">
                <a:solidFill>
                  <a:srgbClr val="2D3436"/>
                </a:solidFill>
                <a:latin typeface="Calibri" pitchFamily="34" charset="0"/>
                <a:ea typeface="Calibri" pitchFamily="34" charset="-122"/>
                <a:cs typeface="Calibri" pitchFamily="34" charset="-120"/>
              </a:rPr>
              <a:t>• Enhanced water retention</a:t>
            </a:r>
            <a:endParaRPr lang="en-US" sz="1467" dirty="0"/>
          </a:p>
          <a:p>
            <a:r>
              <a:rPr lang="en-US" sz="1467" dirty="0">
                <a:solidFill>
                  <a:srgbClr val="2D3436"/>
                </a:solidFill>
                <a:latin typeface="Calibri" pitchFamily="34" charset="0"/>
                <a:ea typeface="Calibri" pitchFamily="34" charset="-122"/>
                <a:cs typeface="Calibri" pitchFamily="34" charset="-120"/>
              </a:rPr>
              <a:t>• Habitats for weatherfish (Misgurnus)</a:t>
            </a:r>
            <a:endParaRPr lang="en-US" sz="1467" dirty="0"/>
          </a:p>
          <a:p>
            <a:r>
              <a:rPr lang="en-US" sz="1467" dirty="0">
                <a:solidFill>
                  <a:srgbClr val="2D3436"/>
                </a:solidFill>
                <a:latin typeface="Calibri" pitchFamily="34" charset="0"/>
                <a:ea typeface="Calibri" pitchFamily="34" charset="-122"/>
                <a:cs typeface="Calibri" pitchFamily="34" charset="-120"/>
              </a:rPr>
              <a:t>• Catalyst for large-scale restoration</a:t>
            </a:r>
            <a:endParaRPr lang="en-US" sz="1467"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97280"/>
          </a:xfrm>
          <a:prstGeom prst="rect">
            <a:avLst/>
          </a:prstGeom>
          <a:solidFill>
            <a:srgbClr val="6B8E6B"/>
          </a:solidFill>
          <a:ln/>
        </p:spPr>
        <p:txBody>
          <a:bodyPr/>
          <a:lstStyle/>
          <a:p>
            <a:endParaRPr lang="en-US" sz="1867"/>
          </a:p>
        </p:txBody>
      </p:sp>
      <p:sp>
        <p:nvSpPr>
          <p:cNvPr id="3" name="Text 1"/>
          <p:cNvSpPr/>
          <p:nvPr/>
        </p:nvSpPr>
        <p:spPr>
          <a:xfrm>
            <a:off x="609600" y="243840"/>
            <a:ext cx="10972800" cy="609600"/>
          </a:xfrm>
          <a:prstGeom prst="rect">
            <a:avLst/>
          </a:prstGeom>
          <a:noFill/>
          <a:ln/>
        </p:spPr>
        <p:txBody>
          <a:bodyPr wrap="square" rtlCol="0" anchor="ctr"/>
          <a:lstStyle/>
          <a:p>
            <a:r>
              <a:rPr lang="en-US" sz="3467" b="1" dirty="0">
                <a:solidFill>
                  <a:srgbClr val="FFFFFF"/>
                </a:solidFill>
                <a:latin typeface="Trebuchet MS" pitchFamily="34" charset="0"/>
                <a:ea typeface="Trebuchet MS" pitchFamily="34" charset="-122"/>
                <a:cs typeface="Trebuchet MS" pitchFamily="34" charset="-120"/>
              </a:rPr>
              <a:t>IS2: Rudava River, Slovakia</a:t>
            </a:r>
            <a:endParaRPr lang="en-US" sz="3467" dirty="0"/>
          </a:p>
        </p:txBody>
      </p:sp>
      <p:sp>
        <p:nvSpPr>
          <p:cNvPr id="4" name="Text 2"/>
          <p:cNvSpPr/>
          <p:nvPr/>
        </p:nvSpPr>
        <p:spPr>
          <a:xfrm>
            <a:off x="609600" y="1341120"/>
            <a:ext cx="5486400" cy="487680"/>
          </a:xfrm>
          <a:prstGeom prst="rect">
            <a:avLst/>
          </a:prstGeom>
          <a:noFill/>
          <a:ln/>
        </p:spPr>
        <p:txBody>
          <a:bodyPr wrap="square" rtlCol="0" anchor="ctr"/>
          <a:lstStyle/>
          <a:p>
            <a:r>
              <a:rPr lang="en-US" sz="2133" b="1" dirty="0">
                <a:solidFill>
                  <a:srgbClr val="1E4D6B"/>
                </a:solidFill>
                <a:latin typeface="Trebuchet MS" pitchFamily="34" charset="0"/>
                <a:ea typeface="Trebuchet MS" pitchFamily="34" charset="-122"/>
                <a:cs typeface="Trebuchet MS" pitchFamily="34" charset="-120"/>
              </a:rPr>
              <a:t>The Challenge</a:t>
            </a:r>
            <a:endParaRPr lang="en-US" sz="2133" dirty="0"/>
          </a:p>
        </p:txBody>
      </p:sp>
      <p:sp>
        <p:nvSpPr>
          <p:cNvPr id="5" name="Text 3"/>
          <p:cNvSpPr/>
          <p:nvPr/>
        </p:nvSpPr>
        <p:spPr>
          <a:xfrm>
            <a:off x="609600" y="1828800"/>
            <a:ext cx="5486400" cy="1097280"/>
          </a:xfrm>
          <a:prstGeom prst="rect">
            <a:avLst/>
          </a:prstGeom>
          <a:noFill/>
          <a:ln/>
        </p:spPr>
        <p:txBody>
          <a:bodyPr wrap="square" rtlCol="0" anchor="ctr"/>
          <a:lstStyle/>
          <a:p>
            <a:r>
              <a:rPr lang="en-US" sz="1733" i="1" dirty="0">
                <a:solidFill>
                  <a:srgbClr val="2D3436"/>
                </a:solidFill>
                <a:latin typeface="Calibri" pitchFamily="34" charset="0"/>
                <a:ea typeface="Calibri" pitchFamily="34" charset="-122"/>
                <a:cs typeface="Calibri" pitchFamily="34" charset="-120"/>
              </a:rPr>
              <a:t>60-70 years ago, the entire Rudava River discharge was redirected into an artificial channel, leaving the natural meandering riverbed completely dry.</a:t>
            </a:r>
            <a:endParaRPr lang="en-US" sz="1733" dirty="0"/>
          </a:p>
        </p:txBody>
      </p:sp>
      <p:sp>
        <p:nvSpPr>
          <p:cNvPr id="6" name="Shape 4"/>
          <p:cNvSpPr/>
          <p:nvPr/>
        </p:nvSpPr>
        <p:spPr>
          <a:xfrm>
            <a:off x="609600" y="3048000"/>
            <a:ext cx="5486400" cy="1828800"/>
          </a:xfrm>
          <a:prstGeom prst="rect">
            <a:avLst/>
          </a:prstGeom>
          <a:solidFill>
            <a:srgbClr val="F0F4F5"/>
          </a:solidFill>
          <a:ln/>
        </p:spPr>
        <p:txBody>
          <a:bodyPr/>
          <a:lstStyle/>
          <a:p>
            <a:endParaRPr lang="en-US" sz="1867"/>
          </a:p>
        </p:txBody>
      </p:sp>
      <p:sp>
        <p:nvSpPr>
          <p:cNvPr id="7" name="Text 5"/>
          <p:cNvSpPr/>
          <p:nvPr/>
        </p:nvSpPr>
        <p:spPr>
          <a:xfrm>
            <a:off x="792480" y="3230880"/>
            <a:ext cx="5120640" cy="1584960"/>
          </a:xfrm>
          <a:prstGeom prst="rect">
            <a:avLst/>
          </a:prstGeom>
          <a:noFill/>
          <a:ln/>
        </p:spPr>
        <p:txBody>
          <a:bodyPr wrap="square" rtlCol="0" anchor="ctr"/>
          <a:lstStyle/>
          <a:p>
            <a:pPr>
              <a:spcAft>
                <a:spcPts val="533"/>
              </a:spcAft>
            </a:pPr>
            <a:r>
              <a:rPr lang="en-US" sz="1600" b="1" dirty="0">
                <a:solidFill>
                  <a:srgbClr val="2D3436"/>
                </a:solidFill>
                <a:latin typeface="Calibri" pitchFamily="34" charset="0"/>
                <a:ea typeface="Calibri" pitchFamily="34" charset="-122"/>
                <a:cs typeface="Calibri" pitchFamily="34" charset="-120"/>
              </a:rPr>
              <a:t>River section: </a:t>
            </a:r>
            <a:r>
              <a:rPr lang="en-US" sz="1600" dirty="0">
                <a:solidFill>
                  <a:srgbClr val="2D3436"/>
                </a:solidFill>
                <a:latin typeface="Calibri" pitchFamily="34" charset="0"/>
                <a:ea typeface="Calibri" pitchFamily="34" charset="-122"/>
                <a:cs typeface="Calibri" pitchFamily="34" charset="-120"/>
              </a:rPr>
              <a:t>rkm 25-31</a:t>
            </a:r>
            <a:endParaRPr lang="en-US" sz="1600" dirty="0"/>
          </a:p>
          <a:p>
            <a:pPr>
              <a:spcAft>
                <a:spcPts val="533"/>
              </a:spcAft>
            </a:pPr>
            <a:r>
              <a:rPr lang="en-US" sz="1600" b="1" dirty="0">
                <a:solidFill>
                  <a:srgbClr val="2D3436"/>
                </a:solidFill>
                <a:latin typeface="Calibri" pitchFamily="34" charset="0"/>
                <a:ea typeface="Calibri" pitchFamily="34" charset="-122"/>
                <a:cs typeface="Calibri" pitchFamily="34" charset="-120"/>
              </a:rPr>
              <a:t>River length to restore: </a:t>
            </a:r>
            <a:r>
              <a:rPr lang="en-US" sz="1600" dirty="0">
                <a:solidFill>
                  <a:srgbClr val="2D3436"/>
                </a:solidFill>
                <a:latin typeface="Calibri" pitchFamily="34" charset="0"/>
                <a:ea typeface="Calibri" pitchFamily="34" charset="-122"/>
                <a:cs typeface="Calibri" pitchFamily="34" charset="-120"/>
              </a:rPr>
              <a:t>~6,000 m</a:t>
            </a:r>
            <a:endParaRPr lang="en-US" sz="1600" dirty="0"/>
          </a:p>
          <a:p>
            <a:pPr>
              <a:spcAft>
                <a:spcPts val="533"/>
              </a:spcAft>
            </a:pPr>
            <a:r>
              <a:rPr lang="en-US" sz="1600" b="1" dirty="0">
                <a:solidFill>
                  <a:srgbClr val="2D3436"/>
                </a:solidFill>
                <a:latin typeface="Calibri" pitchFamily="34" charset="0"/>
                <a:ea typeface="Calibri" pitchFamily="34" charset="-122"/>
                <a:cs typeface="Calibri" pitchFamily="34" charset="-120"/>
              </a:rPr>
              <a:t>Floodplain affected: </a:t>
            </a:r>
            <a:r>
              <a:rPr lang="en-US" sz="1600" dirty="0">
                <a:solidFill>
                  <a:srgbClr val="2D3436"/>
                </a:solidFill>
                <a:latin typeface="Calibri" pitchFamily="34" charset="0"/>
                <a:ea typeface="Calibri" pitchFamily="34" charset="-122"/>
                <a:cs typeface="Calibri" pitchFamily="34" charset="-120"/>
              </a:rPr>
              <a:t>~560 ha</a:t>
            </a:r>
            <a:endParaRPr lang="en-US" sz="1600" dirty="0"/>
          </a:p>
          <a:p>
            <a:pPr>
              <a:spcAft>
                <a:spcPts val="533"/>
              </a:spcAft>
            </a:pPr>
            <a:r>
              <a:rPr lang="en-US" sz="1600" b="1" dirty="0">
                <a:solidFill>
                  <a:srgbClr val="2D3436"/>
                </a:solidFill>
                <a:latin typeface="Calibri" pitchFamily="34" charset="0"/>
                <a:ea typeface="Calibri" pitchFamily="34" charset="-122"/>
                <a:cs typeface="Calibri" pitchFamily="34" charset="-120"/>
              </a:rPr>
              <a:t>Protection: </a:t>
            </a:r>
            <a:r>
              <a:rPr lang="en-US" sz="1600" dirty="0">
                <a:solidFill>
                  <a:srgbClr val="2D3436"/>
                </a:solidFill>
                <a:latin typeface="Calibri" pitchFamily="34" charset="0"/>
                <a:ea typeface="Calibri" pitchFamily="34" charset="-122"/>
                <a:cs typeface="Calibri" pitchFamily="34" charset="-120"/>
              </a:rPr>
              <a:t>Natura 2000, Ramsar</a:t>
            </a:r>
            <a:endParaRPr lang="en-US" sz="1600" dirty="0"/>
          </a:p>
        </p:txBody>
      </p:sp>
      <p:sp>
        <p:nvSpPr>
          <p:cNvPr id="8" name="Text 6"/>
          <p:cNvSpPr/>
          <p:nvPr/>
        </p:nvSpPr>
        <p:spPr>
          <a:xfrm>
            <a:off x="609600" y="4998720"/>
            <a:ext cx="5486400" cy="426720"/>
          </a:xfrm>
          <a:prstGeom prst="rect">
            <a:avLst/>
          </a:prstGeom>
          <a:noFill/>
          <a:ln/>
        </p:spPr>
        <p:txBody>
          <a:bodyPr wrap="square" rtlCol="0" anchor="ctr"/>
          <a:lstStyle/>
          <a:p>
            <a:r>
              <a:rPr lang="en-US" sz="1867" b="1" dirty="0">
                <a:solidFill>
                  <a:srgbClr val="6B8E6B"/>
                </a:solidFill>
                <a:latin typeface="Trebuchet MS" pitchFamily="34" charset="0"/>
                <a:ea typeface="Trebuchet MS" pitchFamily="34" charset="-122"/>
                <a:cs typeface="Trebuchet MS" pitchFamily="34" charset="-120"/>
              </a:rPr>
              <a:t>Restoration Approach</a:t>
            </a:r>
            <a:endParaRPr lang="en-US" sz="1867" dirty="0"/>
          </a:p>
        </p:txBody>
      </p:sp>
      <p:sp>
        <p:nvSpPr>
          <p:cNvPr id="9" name="Text 7"/>
          <p:cNvSpPr/>
          <p:nvPr/>
        </p:nvSpPr>
        <p:spPr>
          <a:xfrm>
            <a:off x="609600" y="5486400"/>
            <a:ext cx="5486400" cy="121920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 Redirect water to natural riverbed</a:t>
            </a:r>
            <a:endParaRPr lang="en-US" sz="1467" dirty="0"/>
          </a:p>
          <a:p>
            <a:r>
              <a:rPr lang="en-US" sz="1467" dirty="0">
                <a:solidFill>
                  <a:srgbClr val="2D3436"/>
                </a:solidFill>
                <a:latin typeface="Calibri" pitchFamily="34" charset="0"/>
                <a:ea typeface="Calibri" pitchFamily="34" charset="-122"/>
                <a:cs typeface="Calibri" pitchFamily="34" charset="-120"/>
              </a:rPr>
              <a:t>• Remove local barriers</a:t>
            </a:r>
            <a:endParaRPr lang="en-US" sz="1467" dirty="0"/>
          </a:p>
          <a:p>
            <a:r>
              <a:rPr lang="en-US" sz="1467" dirty="0">
                <a:solidFill>
                  <a:srgbClr val="2D3436"/>
                </a:solidFill>
                <a:latin typeface="Calibri" pitchFamily="34" charset="0"/>
                <a:ea typeface="Calibri" pitchFamily="34" charset="-122"/>
                <a:cs typeface="Calibri" pitchFamily="34" charset="-120"/>
              </a:rPr>
              <a:t>• Restore hydrological dynamics</a:t>
            </a:r>
            <a:endParaRPr lang="en-US" sz="1467" dirty="0"/>
          </a:p>
          <a:p>
            <a:r>
              <a:rPr lang="en-US" sz="1467" dirty="0">
                <a:solidFill>
                  <a:srgbClr val="2D3436"/>
                </a:solidFill>
                <a:latin typeface="Calibri" pitchFamily="34" charset="0"/>
                <a:ea typeface="Calibri" pitchFamily="34" charset="-122"/>
                <a:cs typeface="Calibri" pitchFamily="34" charset="-120"/>
              </a:rPr>
              <a:t>• Improve fish migration</a:t>
            </a:r>
            <a:endParaRPr lang="en-US" sz="1467" dirty="0"/>
          </a:p>
        </p:txBody>
      </p:sp>
      <p:sp>
        <p:nvSpPr>
          <p:cNvPr id="10" name="Shape 8"/>
          <p:cNvSpPr/>
          <p:nvPr/>
        </p:nvSpPr>
        <p:spPr>
          <a:xfrm>
            <a:off x="6339840" y="1341120"/>
            <a:ext cx="5242560" cy="2804160"/>
          </a:xfrm>
          <a:prstGeom prst="rect">
            <a:avLst/>
          </a:prstGeom>
          <a:solidFill>
            <a:srgbClr val="1E4D6B"/>
          </a:solidFill>
          <a:ln/>
        </p:spPr>
        <p:txBody>
          <a:bodyPr/>
          <a:lstStyle/>
          <a:p>
            <a:endParaRPr lang="en-US" sz="1867"/>
          </a:p>
        </p:txBody>
      </p:sp>
      <p:sp>
        <p:nvSpPr>
          <p:cNvPr id="11" name="Text 9"/>
          <p:cNvSpPr/>
          <p:nvPr/>
        </p:nvSpPr>
        <p:spPr>
          <a:xfrm>
            <a:off x="6583680" y="1524000"/>
            <a:ext cx="4876800" cy="426720"/>
          </a:xfrm>
          <a:prstGeom prst="rect">
            <a:avLst/>
          </a:prstGeom>
          <a:noFill/>
          <a:ln/>
        </p:spPr>
        <p:txBody>
          <a:bodyPr wrap="square" rtlCol="0" anchor="ctr"/>
          <a:lstStyle/>
          <a:p>
            <a:r>
              <a:rPr lang="en-US" sz="1867" b="1" dirty="0">
                <a:solidFill>
                  <a:srgbClr val="FFFFFF"/>
                </a:solidFill>
                <a:latin typeface="Trebuchet MS" pitchFamily="34" charset="0"/>
                <a:ea typeface="Trebuchet MS" pitchFamily="34" charset="-122"/>
                <a:cs typeface="Trebuchet MS" pitchFamily="34" charset="-120"/>
              </a:rPr>
              <a:t>Technical Documentation</a:t>
            </a:r>
            <a:endParaRPr lang="en-US" sz="1867" dirty="0"/>
          </a:p>
        </p:txBody>
      </p:sp>
      <p:sp>
        <p:nvSpPr>
          <p:cNvPr id="12" name="Text 10"/>
          <p:cNvSpPr/>
          <p:nvPr/>
        </p:nvSpPr>
        <p:spPr>
          <a:xfrm>
            <a:off x="6583680" y="2072640"/>
            <a:ext cx="4876800" cy="1828800"/>
          </a:xfrm>
          <a:prstGeom prst="rect">
            <a:avLst/>
          </a:prstGeom>
          <a:noFill/>
          <a:ln/>
        </p:spPr>
        <p:txBody>
          <a:bodyPr wrap="square" rtlCol="0" anchor="ctr"/>
          <a:lstStyle/>
          <a:p>
            <a:pPr>
              <a:spcAft>
                <a:spcPts val="533"/>
              </a:spcAft>
            </a:pPr>
            <a:r>
              <a:rPr lang="en-US" sz="1600" dirty="0">
                <a:solidFill>
                  <a:srgbClr val="F5F5F0"/>
                </a:solidFill>
                <a:latin typeface="Calibri" pitchFamily="34" charset="0"/>
                <a:ea typeface="Calibri" pitchFamily="34" charset="-122"/>
                <a:cs typeface="Calibri" pitchFamily="34" charset="-120"/>
              </a:rPr>
              <a:t>• 6 restoration scenarios (A-F)</a:t>
            </a:r>
            <a:endParaRPr lang="en-US" sz="1600" dirty="0"/>
          </a:p>
          <a:p>
            <a:pPr>
              <a:spcAft>
                <a:spcPts val="533"/>
              </a:spcAft>
            </a:pPr>
            <a:r>
              <a:rPr lang="en-US" sz="1600" dirty="0">
                <a:solidFill>
                  <a:srgbClr val="F5F5F0"/>
                </a:solidFill>
                <a:latin typeface="Calibri" pitchFamily="34" charset="0"/>
                <a:ea typeface="Calibri" pitchFamily="34" charset="-122"/>
                <a:cs typeface="Calibri" pitchFamily="34" charset="-120"/>
              </a:rPr>
              <a:t>• 7 intervention locations identified</a:t>
            </a:r>
            <a:endParaRPr lang="en-US" sz="1600" dirty="0"/>
          </a:p>
          <a:p>
            <a:pPr>
              <a:spcAft>
                <a:spcPts val="533"/>
              </a:spcAft>
            </a:pPr>
            <a:r>
              <a:rPr lang="en-US" sz="1600" dirty="0">
                <a:solidFill>
                  <a:srgbClr val="F5F5F0"/>
                </a:solidFill>
                <a:latin typeface="Calibri" pitchFamily="34" charset="0"/>
                <a:ea typeface="Calibri" pitchFamily="34" charset="-122"/>
                <a:cs typeface="Calibri" pitchFamily="34" charset="-120"/>
              </a:rPr>
              <a:t>• 2D hydrological model developed</a:t>
            </a:r>
            <a:endParaRPr lang="en-US" sz="1600" dirty="0"/>
          </a:p>
          <a:p>
            <a:pPr>
              <a:spcAft>
                <a:spcPts val="533"/>
              </a:spcAft>
            </a:pPr>
            <a:r>
              <a:rPr lang="en-US" sz="1600" dirty="0">
                <a:solidFill>
                  <a:srgbClr val="F5F5F0"/>
                </a:solidFill>
                <a:latin typeface="Calibri" pitchFamily="34" charset="0"/>
                <a:ea typeface="Calibri" pitchFamily="34" charset="-122"/>
                <a:cs typeface="Calibri" pitchFamily="34" charset="-120"/>
              </a:rPr>
              <a:t>• Frame culverts with sluice gates</a:t>
            </a:r>
            <a:endParaRPr lang="en-US" sz="1600" dirty="0"/>
          </a:p>
          <a:p>
            <a:pPr>
              <a:spcAft>
                <a:spcPts val="533"/>
              </a:spcAft>
            </a:pPr>
            <a:r>
              <a:rPr lang="en-US" sz="1600" dirty="0">
                <a:solidFill>
                  <a:srgbClr val="F5F5F0"/>
                </a:solidFill>
                <a:latin typeface="Calibri" pitchFamily="34" charset="0"/>
                <a:ea typeface="Calibri" pitchFamily="34" charset="-122"/>
                <a:cs typeface="Calibri" pitchFamily="34" charset="-120"/>
              </a:rPr>
              <a:t>• Discharge regulation capability</a:t>
            </a:r>
            <a:endParaRPr lang="en-US" sz="1600" dirty="0"/>
          </a:p>
        </p:txBody>
      </p:sp>
      <p:sp>
        <p:nvSpPr>
          <p:cNvPr id="13" name="Text 11"/>
          <p:cNvSpPr/>
          <p:nvPr/>
        </p:nvSpPr>
        <p:spPr>
          <a:xfrm>
            <a:off x="6339840" y="4267200"/>
            <a:ext cx="5242560" cy="426720"/>
          </a:xfrm>
          <a:prstGeom prst="rect">
            <a:avLst/>
          </a:prstGeom>
          <a:noFill/>
          <a:ln/>
        </p:spPr>
        <p:txBody>
          <a:bodyPr wrap="square" rtlCol="0" anchor="ctr"/>
          <a:lstStyle/>
          <a:p>
            <a:r>
              <a:rPr lang="en-US" sz="1867" b="1" dirty="0">
                <a:solidFill>
                  <a:srgbClr val="1E4D6B"/>
                </a:solidFill>
                <a:latin typeface="Trebuchet MS" pitchFamily="34" charset="0"/>
                <a:ea typeface="Trebuchet MS" pitchFamily="34" charset="-122"/>
                <a:cs typeface="Trebuchet MS" pitchFamily="34" charset="-120"/>
              </a:rPr>
              <a:t>Pre-monitoring (2025)</a:t>
            </a:r>
            <a:endParaRPr lang="en-US" sz="1867" dirty="0"/>
          </a:p>
        </p:txBody>
      </p:sp>
      <p:sp>
        <p:nvSpPr>
          <p:cNvPr id="14" name="Text 12"/>
          <p:cNvSpPr/>
          <p:nvPr/>
        </p:nvSpPr>
        <p:spPr>
          <a:xfrm>
            <a:off x="6339840" y="4754880"/>
            <a:ext cx="5242560" cy="182880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 High-resolution satellite imagery (SPOT6)</a:t>
            </a:r>
            <a:endParaRPr lang="en-US" sz="1467" dirty="0"/>
          </a:p>
          <a:p>
            <a:r>
              <a:rPr lang="en-US" sz="1467" dirty="0">
                <a:solidFill>
                  <a:srgbClr val="2D3436"/>
                </a:solidFill>
                <a:latin typeface="Calibri" pitchFamily="34" charset="0"/>
                <a:ea typeface="Calibri" pitchFamily="34" charset="-122"/>
                <a:cs typeface="Calibri" pitchFamily="34" charset="-120"/>
              </a:rPr>
              <a:t>• Groundwater probe network</a:t>
            </a:r>
            <a:endParaRPr lang="en-US" sz="1467" dirty="0"/>
          </a:p>
          <a:p>
            <a:r>
              <a:rPr lang="en-US" sz="1467" dirty="0">
                <a:solidFill>
                  <a:srgbClr val="2D3436"/>
                </a:solidFill>
                <a:latin typeface="Calibri" pitchFamily="34" charset="0"/>
                <a:ea typeface="Calibri" pitchFamily="34" charset="-122"/>
                <a:cs typeface="Calibri" pitchFamily="34" charset="-120"/>
              </a:rPr>
              <a:t>• Soil moisture sensors (10cm, 50cm)</a:t>
            </a:r>
            <a:endParaRPr lang="en-US" sz="1467" dirty="0"/>
          </a:p>
          <a:p>
            <a:r>
              <a:rPr lang="en-US" sz="1467" dirty="0">
                <a:solidFill>
                  <a:srgbClr val="2D3436"/>
                </a:solidFill>
                <a:latin typeface="Calibri" pitchFamily="34" charset="0"/>
                <a:ea typeface="Calibri" pitchFamily="34" charset="-122"/>
                <a:cs typeface="Calibri" pitchFamily="34" charset="-120"/>
              </a:rPr>
              <a:t>• Biotic monitoring: fish, birds, insects</a:t>
            </a:r>
            <a:endParaRPr lang="en-US" sz="1467" dirty="0"/>
          </a:p>
          <a:p>
            <a:r>
              <a:rPr lang="en-US" sz="1467" dirty="0">
                <a:solidFill>
                  <a:srgbClr val="2D3436"/>
                </a:solidFill>
                <a:latin typeface="Calibri" pitchFamily="34" charset="0"/>
                <a:ea typeface="Calibri" pitchFamily="34" charset="-122"/>
                <a:cs typeface="Calibri" pitchFamily="34" charset="-120"/>
              </a:rPr>
              <a:t>• Passive acoustic bird monitoring</a:t>
            </a:r>
            <a:endParaRPr lang="en-US" sz="1467"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97280"/>
          </a:xfrm>
          <a:prstGeom prst="rect">
            <a:avLst/>
          </a:prstGeom>
          <a:solidFill>
            <a:srgbClr val="2C5F2D"/>
          </a:solidFill>
          <a:ln/>
        </p:spPr>
        <p:txBody>
          <a:bodyPr/>
          <a:lstStyle/>
          <a:p>
            <a:endParaRPr lang="en-US" sz="1867"/>
          </a:p>
        </p:txBody>
      </p:sp>
      <p:sp>
        <p:nvSpPr>
          <p:cNvPr id="3" name="Text 1"/>
          <p:cNvSpPr/>
          <p:nvPr/>
        </p:nvSpPr>
        <p:spPr>
          <a:xfrm>
            <a:off x="609600" y="243840"/>
            <a:ext cx="10972800" cy="609600"/>
          </a:xfrm>
          <a:prstGeom prst="rect">
            <a:avLst/>
          </a:prstGeom>
          <a:noFill/>
          <a:ln/>
        </p:spPr>
        <p:txBody>
          <a:bodyPr wrap="square" rtlCol="0" anchor="ctr"/>
          <a:lstStyle/>
          <a:p>
            <a:r>
              <a:rPr lang="en-US" sz="3467" b="1" dirty="0">
                <a:solidFill>
                  <a:srgbClr val="FFFFFF"/>
                </a:solidFill>
                <a:latin typeface="Trebuchet MS" pitchFamily="34" charset="0"/>
                <a:ea typeface="Trebuchet MS" pitchFamily="34" charset="-122"/>
                <a:cs typeface="Trebuchet MS" pitchFamily="34" charset="-120"/>
              </a:rPr>
              <a:t>IS3: Vlasina Wetlands, Serbia</a:t>
            </a:r>
            <a:endParaRPr lang="en-US" sz="3467" dirty="0"/>
          </a:p>
        </p:txBody>
      </p:sp>
      <p:sp>
        <p:nvSpPr>
          <p:cNvPr id="4" name="Shape 2"/>
          <p:cNvSpPr/>
          <p:nvPr/>
        </p:nvSpPr>
        <p:spPr>
          <a:xfrm>
            <a:off x="609600" y="1341120"/>
            <a:ext cx="10972800" cy="792480"/>
          </a:xfrm>
          <a:prstGeom prst="rect">
            <a:avLst/>
          </a:prstGeom>
          <a:solidFill>
            <a:srgbClr val="F0F4F5"/>
          </a:solidFill>
          <a:ln/>
        </p:spPr>
        <p:txBody>
          <a:bodyPr/>
          <a:lstStyle/>
          <a:p>
            <a:endParaRPr lang="en-US" sz="1867"/>
          </a:p>
        </p:txBody>
      </p:sp>
      <p:sp>
        <p:nvSpPr>
          <p:cNvPr id="5" name="Text 3"/>
          <p:cNvSpPr/>
          <p:nvPr/>
        </p:nvSpPr>
        <p:spPr>
          <a:xfrm>
            <a:off x="792480" y="1524000"/>
            <a:ext cx="10607040" cy="548640"/>
          </a:xfrm>
          <a:prstGeom prst="rect">
            <a:avLst/>
          </a:prstGeom>
          <a:noFill/>
          <a:ln/>
        </p:spPr>
        <p:txBody>
          <a:bodyPr wrap="square" rtlCol="0" anchor="ctr"/>
          <a:lstStyle/>
          <a:p>
            <a:pPr algn="ctr"/>
            <a:r>
              <a:rPr lang="en-US" sz="1733" i="1" dirty="0">
                <a:solidFill>
                  <a:srgbClr val="2C5F2D"/>
                </a:solidFill>
                <a:latin typeface="Calibri" pitchFamily="34" charset="0"/>
                <a:ea typeface="Calibri" pitchFamily="34" charset="-122"/>
                <a:cs typeface="Calibri" pitchFamily="34" charset="-120"/>
              </a:rPr>
              <a:t>Focus: Restoring transitional mires (acidic fens) - EUNIS D2.226 Peri-Danubian black-white-star sedge fens</a:t>
            </a:r>
            <a:endParaRPr lang="en-US" sz="1733" dirty="0"/>
          </a:p>
        </p:txBody>
      </p:sp>
      <p:sp>
        <p:nvSpPr>
          <p:cNvPr id="6" name="Text 4"/>
          <p:cNvSpPr/>
          <p:nvPr/>
        </p:nvSpPr>
        <p:spPr>
          <a:xfrm>
            <a:off x="609600" y="2377440"/>
            <a:ext cx="5364480" cy="426720"/>
          </a:xfrm>
          <a:prstGeom prst="rect">
            <a:avLst/>
          </a:prstGeom>
          <a:noFill/>
          <a:ln/>
        </p:spPr>
        <p:txBody>
          <a:bodyPr wrap="square" rtlCol="0" anchor="ctr"/>
          <a:lstStyle/>
          <a:p>
            <a:r>
              <a:rPr lang="en-US" sz="1867" b="1" dirty="0">
                <a:solidFill>
                  <a:srgbClr val="2C5F2D"/>
                </a:solidFill>
                <a:latin typeface="Trebuchet MS" pitchFamily="34" charset="0"/>
                <a:ea typeface="Trebuchet MS" pitchFamily="34" charset="-122"/>
                <a:cs typeface="Trebuchet MS" pitchFamily="34" charset="-120"/>
              </a:rPr>
              <a:t>Passive Measures</a:t>
            </a:r>
            <a:endParaRPr lang="en-US" sz="1867" dirty="0"/>
          </a:p>
        </p:txBody>
      </p:sp>
      <p:sp>
        <p:nvSpPr>
          <p:cNvPr id="7" name="Text 5"/>
          <p:cNvSpPr/>
          <p:nvPr/>
        </p:nvSpPr>
        <p:spPr>
          <a:xfrm>
            <a:off x="609600" y="2865120"/>
            <a:ext cx="5364480" cy="3048000"/>
          </a:xfrm>
          <a:prstGeom prst="rect">
            <a:avLst/>
          </a:prstGeom>
          <a:noFill/>
          <a:ln/>
        </p:spPr>
        <p:txBody>
          <a:bodyPr wrap="square" rtlCol="0" anchor="ctr"/>
          <a:lstStyle/>
          <a:p>
            <a:pPr>
              <a:spcAft>
                <a:spcPts val="267"/>
              </a:spcAft>
            </a:pPr>
            <a:r>
              <a:rPr lang="en-US" sz="1467" b="1" dirty="0">
                <a:solidFill>
                  <a:srgbClr val="2D3436"/>
                </a:solidFill>
                <a:latin typeface="Calibri" pitchFamily="34" charset="0"/>
                <a:ea typeface="Calibri" pitchFamily="34" charset="-122"/>
                <a:cs typeface="Calibri" pitchFamily="34" charset="-120"/>
              </a:rPr>
              <a:t>Tree species removal from fen areas</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Removed Betula pendula, Populus tremula</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Preserved protected species (B. pubescens)</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~6.5 ha cleared so far</a:t>
            </a:r>
            <a:endParaRPr lang="en-US" sz="1467" dirty="0"/>
          </a:p>
          <a:p>
            <a:pPr>
              <a:spcAft>
                <a:spcPts val="267"/>
              </a:spcAft>
            </a:pPr>
            <a:endParaRPr lang="en-US" sz="1467" dirty="0"/>
          </a:p>
          <a:p>
            <a:pPr>
              <a:spcAft>
                <a:spcPts val="267"/>
              </a:spcAft>
            </a:pPr>
            <a:r>
              <a:rPr lang="en-US" sz="1467" b="1" dirty="0">
                <a:solidFill>
                  <a:srgbClr val="2D3436"/>
                </a:solidFill>
                <a:latin typeface="Calibri" pitchFamily="34" charset="0"/>
                <a:ea typeface="Calibri" pitchFamily="34" charset="-122"/>
                <a:cs typeface="Calibri" pitchFamily="34" charset="-120"/>
              </a:rPr>
              <a:t>Invasive species control (Elodea nuttallii)</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Non-chemical methods only</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Selective &amp; non-selective harvesting</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Jute matting for shading</a:t>
            </a:r>
            <a:endParaRPr lang="en-US" sz="1467" dirty="0"/>
          </a:p>
        </p:txBody>
      </p:sp>
      <p:sp>
        <p:nvSpPr>
          <p:cNvPr id="8" name="Text 6"/>
          <p:cNvSpPr/>
          <p:nvPr/>
        </p:nvSpPr>
        <p:spPr>
          <a:xfrm>
            <a:off x="6339840" y="2377440"/>
            <a:ext cx="5242560" cy="426720"/>
          </a:xfrm>
          <a:prstGeom prst="rect">
            <a:avLst/>
          </a:prstGeom>
          <a:noFill/>
          <a:ln/>
        </p:spPr>
        <p:txBody>
          <a:bodyPr wrap="square" rtlCol="0" anchor="ctr"/>
          <a:lstStyle/>
          <a:p>
            <a:r>
              <a:rPr lang="en-US" sz="1867" b="1" dirty="0">
                <a:solidFill>
                  <a:srgbClr val="2C5F2D"/>
                </a:solidFill>
                <a:latin typeface="Trebuchet MS" pitchFamily="34" charset="0"/>
                <a:ea typeface="Trebuchet MS" pitchFamily="34" charset="-122"/>
                <a:cs typeface="Trebuchet MS" pitchFamily="34" charset="-120"/>
              </a:rPr>
              <a:t>Active Measures</a:t>
            </a:r>
            <a:endParaRPr lang="en-US" sz="1867" dirty="0"/>
          </a:p>
        </p:txBody>
      </p:sp>
      <p:sp>
        <p:nvSpPr>
          <p:cNvPr id="9" name="Text 7"/>
          <p:cNvSpPr/>
          <p:nvPr/>
        </p:nvSpPr>
        <p:spPr>
          <a:xfrm>
            <a:off x="6339840" y="2865120"/>
            <a:ext cx="5242560" cy="3048000"/>
          </a:xfrm>
          <a:prstGeom prst="rect">
            <a:avLst/>
          </a:prstGeom>
          <a:noFill/>
          <a:ln/>
        </p:spPr>
        <p:txBody>
          <a:bodyPr wrap="square" rtlCol="0" anchor="ctr"/>
          <a:lstStyle/>
          <a:p>
            <a:pPr>
              <a:spcAft>
                <a:spcPts val="267"/>
              </a:spcAft>
            </a:pPr>
            <a:r>
              <a:rPr lang="en-US" sz="1467" b="1" dirty="0">
                <a:solidFill>
                  <a:srgbClr val="2D3436"/>
                </a:solidFill>
                <a:latin typeface="Calibri" pitchFamily="34" charset="0"/>
                <a:ea typeface="Calibri" pitchFamily="34" charset="-122"/>
                <a:cs typeface="Calibri" pitchFamily="34" charset="-120"/>
              </a:rPr>
              <a:t>River meander restoration</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Redirected intermittent streams</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500m of meanders restored in 2025</a:t>
            </a:r>
            <a:endParaRPr lang="en-US" sz="1467" dirty="0"/>
          </a:p>
          <a:p>
            <a:pPr>
              <a:spcAft>
                <a:spcPts val="267"/>
              </a:spcAft>
            </a:pPr>
            <a:endParaRPr lang="en-US" sz="1467" dirty="0"/>
          </a:p>
          <a:p>
            <a:pPr>
              <a:spcAft>
                <a:spcPts val="267"/>
              </a:spcAft>
            </a:pPr>
            <a:r>
              <a:rPr lang="en-US" sz="1467" b="1" dirty="0">
                <a:solidFill>
                  <a:srgbClr val="2D3436"/>
                </a:solidFill>
                <a:latin typeface="Calibri" pitchFamily="34" charset="0"/>
                <a:ea typeface="Calibri" pitchFamily="34" charset="-122"/>
                <a:cs typeface="Calibri" pitchFamily="34" charset="-120"/>
              </a:rPr>
              <a:t>Afforestation of buffer zones</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~100 native willows planted</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Salix alba, Salix cinerea</a:t>
            </a:r>
            <a:endParaRPr lang="en-US" sz="1467" dirty="0"/>
          </a:p>
          <a:p>
            <a:pPr>
              <a:spcAft>
                <a:spcPts val="267"/>
              </a:spcAft>
            </a:pPr>
            <a:endParaRPr lang="en-US" sz="1467" dirty="0"/>
          </a:p>
          <a:p>
            <a:pPr>
              <a:spcAft>
                <a:spcPts val="267"/>
              </a:spcAft>
            </a:pPr>
            <a:r>
              <a:rPr lang="en-US" sz="1467" b="1" dirty="0">
                <a:solidFill>
                  <a:srgbClr val="2D3436"/>
                </a:solidFill>
                <a:latin typeface="Calibri" pitchFamily="34" charset="0"/>
                <a:ea typeface="Calibri" pitchFamily="34" charset="-122"/>
                <a:cs typeface="Calibri" pitchFamily="34" charset="-120"/>
              </a:rPr>
              <a:t>Riparian planting</a:t>
            </a:r>
            <a:endParaRPr lang="en-US" sz="1467" dirty="0"/>
          </a:p>
          <a:p>
            <a:pPr>
              <a:spcAft>
                <a:spcPts val="267"/>
              </a:spcAft>
            </a:pPr>
            <a:r>
              <a:rPr lang="en-US" sz="1467" dirty="0">
                <a:solidFill>
                  <a:srgbClr val="2D3436"/>
                </a:solidFill>
                <a:latin typeface="Calibri" pitchFamily="34" charset="0"/>
                <a:ea typeface="Calibri" pitchFamily="34" charset="-122"/>
                <a:cs typeface="Calibri" pitchFamily="34" charset="-120"/>
              </a:rPr>
              <a:t>• Carex, Equisetum, Filipendula species</a:t>
            </a:r>
            <a:endParaRPr lang="en-US" sz="1467" dirty="0"/>
          </a:p>
        </p:txBody>
      </p:sp>
      <p:sp>
        <p:nvSpPr>
          <p:cNvPr id="10" name="Shape 8"/>
          <p:cNvSpPr/>
          <p:nvPr/>
        </p:nvSpPr>
        <p:spPr>
          <a:xfrm>
            <a:off x="609600" y="5913120"/>
            <a:ext cx="10972800" cy="792480"/>
          </a:xfrm>
          <a:prstGeom prst="rect">
            <a:avLst/>
          </a:prstGeom>
          <a:solidFill>
            <a:srgbClr val="2C5F2D"/>
          </a:solidFill>
          <a:ln/>
        </p:spPr>
        <p:txBody>
          <a:bodyPr/>
          <a:lstStyle/>
          <a:p>
            <a:endParaRPr lang="en-US" sz="1867"/>
          </a:p>
        </p:txBody>
      </p:sp>
      <p:sp>
        <p:nvSpPr>
          <p:cNvPr id="11" name="Text 9"/>
          <p:cNvSpPr/>
          <p:nvPr/>
        </p:nvSpPr>
        <p:spPr>
          <a:xfrm>
            <a:off x="792480" y="6035040"/>
            <a:ext cx="10607040" cy="548640"/>
          </a:xfrm>
          <a:prstGeom prst="rect">
            <a:avLst/>
          </a:prstGeom>
          <a:noFill/>
          <a:ln/>
        </p:spPr>
        <p:txBody>
          <a:bodyPr wrap="square" rtlCol="0" anchor="ctr"/>
          <a:lstStyle/>
          <a:p>
            <a:pPr algn="ctr"/>
            <a:r>
              <a:rPr lang="en-US" sz="1733" b="1" dirty="0">
                <a:solidFill>
                  <a:srgbClr val="FFFFFF"/>
                </a:solidFill>
                <a:latin typeface="Calibri" pitchFamily="34" charset="0"/>
                <a:ea typeface="Calibri" pitchFamily="34" charset="-122"/>
                <a:cs typeface="Calibri" pitchFamily="34" charset="-120"/>
              </a:rPr>
              <a:t>Carbon Stock: ~2,533 tC over 11.7 ha | Soil carbon pool: 180-190 tC/ha | Total: ~216 tC/ha average</a:t>
            </a:r>
            <a:endParaRPr lang="en-US" sz="1733"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97280"/>
          </a:xfrm>
          <a:prstGeom prst="rect">
            <a:avLst/>
          </a:prstGeom>
          <a:solidFill>
            <a:srgbClr val="C4A962"/>
          </a:solidFill>
          <a:ln/>
        </p:spPr>
        <p:txBody>
          <a:bodyPr/>
          <a:lstStyle/>
          <a:p>
            <a:endParaRPr lang="en-US" sz="1867"/>
          </a:p>
        </p:txBody>
      </p:sp>
      <p:sp>
        <p:nvSpPr>
          <p:cNvPr id="3" name="Text 1"/>
          <p:cNvSpPr/>
          <p:nvPr/>
        </p:nvSpPr>
        <p:spPr>
          <a:xfrm>
            <a:off x="609600" y="243840"/>
            <a:ext cx="10972800" cy="609600"/>
          </a:xfrm>
          <a:prstGeom prst="rect">
            <a:avLst/>
          </a:prstGeom>
          <a:noFill/>
          <a:ln/>
        </p:spPr>
        <p:txBody>
          <a:bodyPr wrap="square" rtlCol="0" anchor="ctr"/>
          <a:lstStyle/>
          <a:p>
            <a:r>
              <a:rPr lang="en-US" sz="3467" b="1" dirty="0">
                <a:solidFill>
                  <a:srgbClr val="1E4D6B"/>
                </a:solidFill>
                <a:latin typeface="Trebuchet MS" pitchFamily="34" charset="0"/>
                <a:ea typeface="Trebuchet MS" pitchFamily="34" charset="-122"/>
                <a:cs typeface="Trebuchet MS" pitchFamily="34" charset="-120"/>
              </a:rPr>
              <a:t>IS4: Enisala Wetlands, Romania</a:t>
            </a:r>
            <a:endParaRPr lang="en-US" sz="3467" dirty="0"/>
          </a:p>
        </p:txBody>
      </p:sp>
      <p:sp>
        <p:nvSpPr>
          <p:cNvPr id="4" name="Text 2"/>
          <p:cNvSpPr/>
          <p:nvPr/>
        </p:nvSpPr>
        <p:spPr>
          <a:xfrm>
            <a:off x="609600" y="1341120"/>
            <a:ext cx="5486400" cy="731520"/>
          </a:xfrm>
          <a:prstGeom prst="rect">
            <a:avLst/>
          </a:prstGeom>
          <a:noFill/>
          <a:ln/>
        </p:spPr>
        <p:txBody>
          <a:bodyPr wrap="square" rtlCol="0" anchor="ctr"/>
          <a:lstStyle/>
          <a:p>
            <a:r>
              <a:rPr lang="en-US" sz="4800" b="1" dirty="0">
                <a:solidFill>
                  <a:srgbClr val="C4A962"/>
                </a:solidFill>
                <a:latin typeface="Trebuchet MS" pitchFamily="34" charset="0"/>
                <a:ea typeface="Trebuchet MS" pitchFamily="34" charset="-122"/>
                <a:cs typeface="Trebuchet MS" pitchFamily="34" charset="-120"/>
              </a:rPr>
              <a:t>2,370 hectares</a:t>
            </a:r>
            <a:endParaRPr lang="en-US" sz="4800" dirty="0"/>
          </a:p>
        </p:txBody>
      </p:sp>
      <p:sp>
        <p:nvSpPr>
          <p:cNvPr id="5" name="Text 3"/>
          <p:cNvSpPr/>
          <p:nvPr/>
        </p:nvSpPr>
        <p:spPr>
          <a:xfrm>
            <a:off x="609600" y="2011680"/>
            <a:ext cx="5486400" cy="365760"/>
          </a:xfrm>
          <a:prstGeom prst="rect">
            <a:avLst/>
          </a:prstGeom>
          <a:noFill/>
          <a:ln/>
        </p:spPr>
        <p:txBody>
          <a:bodyPr wrap="square" rtlCol="0" anchor="ctr"/>
          <a:lstStyle/>
          <a:p>
            <a:r>
              <a:rPr lang="en-US" sz="1600" i="1" dirty="0">
                <a:solidFill>
                  <a:srgbClr val="2D3436"/>
                </a:solidFill>
                <a:latin typeface="Calibri" pitchFamily="34" charset="0"/>
                <a:ea typeface="Calibri" pitchFamily="34" charset="-122"/>
                <a:cs typeface="Calibri" pitchFamily="34" charset="-120"/>
              </a:rPr>
              <a:t>Largest implementation site in Restore4Life</a:t>
            </a:r>
            <a:endParaRPr lang="en-US" sz="1600" dirty="0"/>
          </a:p>
        </p:txBody>
      </p:sp>
      <p:sp>
        <p:nvSpPr>
          <p:cNvPr id="6" name="Text 4"/>
          <p:cNvSpPr/>
          <p:nvPr/>
        </p:nvSpPr>
        <p:spPr>
          <a:xfrm>
            <a:off x="609600" y="2560320"/>
            <a:ext cx="5486400" cy="426720"/>
          </a:xfrm>
          <a:prstGeom prst="rect">
            <a:avLst/>
          </a:prstGeom>
          <a:noFill/>
          <a:ln/>
        </p:spPr>
        <p:txBody>
          <a:bodyPr wrap="square" rtlCol="0" anchor="ctr"/>
          <a:lstStyle/>
          <a:p>
            <a:r>
              <a:rPr lang="en-US" sz="1867" b="1" dirty="0">
                <a:solidFill>
                  <a:srgbClr val="1E4D6B"/>
                </a:solidFill>
                <a:latin typeface="Trebuchet MS" pitchFamily="34" charset="0"/>
                <a:ea typeface="Trebuchet MS" pitchFamily="34" charset="-122"/>
                <a:cs typeface="Trebuchet MS" pitchFamily="34" charset="-120"/>
              </a:rPr>
              <a:t>Restoration Objectives</a:t>
            </a:r>
            <a:endParaRPr lang="en-US" sz="1867" dirty="0"/>
          </a:p>
        </p:txBody>
      </p:sp>
      <p:sp>
        <p:nvSpPr>
          <p:cNvPr id="7" name="Text 5"/>
          <p:cNvSpPr/>
          <p:nvPr/>
        </p:nvSpPr>
        <p:spPr>
          <a:xfrm>
            <a:off x="609600" y="3048000"/>
            <a:ext cx="5486400" cy="1828800"/>
          </a:xfrm>
          <a:prstGeom prst="rect">
            <a:avLst/>
          </a:prstGeom>
          <a:noFill/>
          <a:ln/>
        </p:spPr>
        <p:txBody>
          <a:bodyPr wrap="square" rtlCol="0" anchor="ctr"/>
          <a:lstStyle/>
          <a:p>
            <a:r>
              <a:rPr lang="en-US" sz="1600" dirty="0">
                <a:solidFill>
                  <a:srgbClr val="2D3436"/>
                </a:solidFill>
                <a:latin typeface="Calibri" pitchFamily="34" charset="0"/>
                <a:ea typeface="Calibri" pitchFamily="34" charset="-122"/>
                <a:cs typeface="Calibri" pitchFamily="34" charset="-120"/>
              </a:rPr>
              <a:t>• Improve water circulation</a:t>
            </a:r>
            <a:endParaRPr lang="en-US" sz="1600" dirty="0"/>
          </a:p>
          <a:p>
            <a:r>
              <a:rPr lang="en-US" sz="1600" dirty="0">
                <a:solidFill>
                  <a:srgbClr val="2D3436"/>
                </a:solidFill>
                <a:latin typeface="Calibri" pitchFamily="34" charset="0"/>
                <a:ea typeface="Calibri" pitchFamily="34" charset="-122"/>
                <a:cs typeface="Calibri" pitchFamily="34" charset="-120"/>
              </a:rPr>
              <a:t>• Reconnect secondary channels to Lake Razim</a:t>
            </a:r>
            <a:endParaRPr lang="en-US" sz="1600" dirty="0"/>
          </a:p>
          <a:p>
            <a:r>
              <a:rPr lang="en-US" sz="1600" dirty="0">
                <a:solidFill>
                  <a:srgbClr val="2D3436"/>
                </a:solidFill>
                <a:latin typeface="Calibri" pitchFamily="34" charset="0"/>
                <a:ea typeface="Calibri" pitchFamily="34" charset="-122"/>
                <a:cs typeface="Calibri" pitchFamily="34" charset="-120"/>
              </a:rPr>
              <a:t>• Reduce eutrophication through reed bioremediation</a:t>
            </a:r>
            <a:endParaRPr lang="en-US" sz="1600" dirty="0"/>
          </a:p>
          <a:p>
            <a:r>
              <a:rPr lang="en-US" sz="1600" dirty="0">
                <a:solidFill>
                  <a:srgbClr val="2D3436"/>
                </a:solidFill>
                <a:latin typeface="Calibri" pitchFamily="34" charset="0"/>
                <a:ea typeface="Calibri" pitchFamily="34" charset="-122"/>
                <a:cs typeface="Calibri" pitchFamily="34" charset="-120"/>
              </a:rPr>
              <a:t>• Create sediment trap zones</a:t>
            </a:r>
            <a:endParaRPr lang="en-US" sz="1600" dirty="0"/>
          </a:p>
          <a:p>
            <a:r>
              <a:rPr lang="en-US" sz="1600" dirty="0">
                <a:solidFill>
                  <a:srgbClr val="2D3436"/>
                </a:solidFill>
                <a:latin typeface="Calibri" pitchFamily="34" charset="0"/>
                <a:ea typeface="Calibri" pitchFamily="34" charset="-122"/>
                <a:cs typeface="Calibri" pitchFamily="34" charset="-120"/>
              </a:rPr>
              <a:t>• Restore fish spawning habitats</a:t>
            </a:r>
            <a:endParaRPr lang="en-US" sz="1600" dirty="0"/>
          </a:p>
        </p:txBody>
      </p:sp>
      <p:sp>
        <p:nvSpPr>
          <p:cNvPr id="8" name="Shape 6"/>
          <p:cNvSpPr/>
          <p:nvPr/>
        </p:nvSpPr>
        <p:spPr>
          <a:xfrm>
            <a:off x="6339840" y="1341120"/>
            <a:ext cx="5242560" cy="3169920"/>
          </a:xfrm>
          <a:prstGeom prst="rect">
            <a:avLst/>
          </a:prstGeom>
          <a:solidFill>
            <a:srgbClr val="1E4D6B"/>
          </a:solidFill>
          <a:ln/>
        </p:spPr>
        <p:txBody>
          <a:bodyPr/>
          <a:lstStyle/>
          <a:p>
            <a:endParaRPr lang="en-US" sz="1867"/>
          </a:p>
        </p:txBody>
      </p:sp>
      <p:sp>
        <p:nvSpPr>
          <p:cNvPr id="9" name="Text 7"/>
          <p:cNvSpPr/>
          <p:nvPr/>
        </p:nvSpPr>
        <p:spPr>
          <a:xfrm>
            <a:off x="6583680" y="1524000"/>
            <a:ext cx="4876800" cy="426720"/>
          </a:xfrm>
          <a:prstGeom prst="rect">
            <a:avLst/>
          </a:prstGeom>
          <a:noFill/>
          <a:ln/>
        </p:spPr>
        <p:txBody>
          <a:bodyPr wrap="square" rtlCol="0" anchor="ctr"/>
          <a:lstStyle/>
          <a:p>
            <a:r>
              <a:rPr lang="en-US" sz="1867" b="1" dirty="0">
                <a:solidFill>
                  <a:srgbClr val="FFFFFF"/>
                </a:solidFill>
                <a:latin typeface="Trebuchet MS" pitchFamily="34" charset="0"/>
                <a:ea typeface="Trebuchet MS" pitchFamily="34" charset="-122"/>
                <a:cs typeface="Trebuchet MS" pitchFamily="34" charset="-120"/>
              </a:rPr>
              <a:t>Technical Solution</a:t>
            </a:r>
            <a:endParaRPr lang="en-US" sz="1867" dirty="0"/>
          </a:p>
        </p:txBody>
      </p:sp>
      <p:sp>
        <p:nvSpPr>
          <p:cNvPr id="10" name="Text 8"/>
          <p:cNvSpPr/>
          <p:nvPr/>
        </p:nvSpPr>
        <p:spPr>
          <a:xfrm>
            <a:off x="6583680" y="2011680"/>
            <a:ext cx="4876800" cy="2438400"/>
          </a:xfrm>
          <a:prstGeom prst="rect">
            <a:avLst/>
          </a:prstGeom>
          <a:noFill/>
          <a:ln/>
        </p:spPr>
        <p:txBody>
          <a:bodyPr wrap="square" rtlCol="0" anchor="ctr"/>
          <a:lstStyle/>
          <a:p>
            <a:pPr>
              <a:spcAft>
                <a:spcPts val="267"/>
              </a:spcAft>
            </a:pPr>
            <a:r>
              <a:rPr lang="en-US" sz="1467" dirty="0">
                <a:solidFill>
                  <a:srgbClr val="F5F5F0"/>
                </a:solidFill>
                <a:latin typeface="Calibri" pitchFamily="34" charset="0"/>
                <a:ea typeface="Calibri" pitchFamily="34" charset="-122"/>
                <a:cs typeface="Calibri" pitchFamily="34" charset="-120"/>
              </a:rPr>
              <a:t>Channel re-profiling: 3.25 km</a:t>
            </a:r>
            <a:endParaRPr lang="en-US" sz="1467" dirty="0"/>
          </a:p>
          <a:p>
            <a:pPr>
              <a:spcAft>
                <a:spcPts val="267"/>
              </a:spcAft>
            </a:pPr>
            <a:r>
              <a:rPr lang="en-US" sz="1467" dirty="0">
                <a:solidFill>
                  <a:srgbClr val="F5F5F0"/>
                </a:solidFill>
                <a:latin typeface="Calibri" pitchFamily="34" charset="0"/>
                <a:ea typeface="Calibri" pitchFamily="34" charset="-122"/>
                <a:cs typeface="Calibri" pitchFamily="34" charset="-120"/>
              </a:rPr>
              <a:t>• Northern channel: 428.9m × 8m × 2m</a:t>
            </a:r>
            <a:endParaRPr lang="en-US" sz="1467" dirty="0"/>
          </a:p>
          <a:p>
            <a:pPr>
              <a:spcAft>
                <a:spcPts val="267"/>
              </a:spcAft>
            </a:pPr>
            <a:r>
              <a:rPr lang="en-US" sz="1467" dirty="0">
                <a:solidFill>
                  <a:srgbClr val="F5F5F0"/>
                </a:solidFill>
                <a:latin typeface="Calibri" pitchFamily="34" charset="0"/>
                <a:ea typeface="Calibri" pitchFamily="34" charset="-122"/>
                <a:cs typeface="Calibri" pitchFamily="34" charset="-120"/>
              </a:rPr>
              <a:t>• Internal channel: 2,795m × 6m × 1.5m</a:t>
            </a:r>
            <a:endParaRPr lang="en-US" sz="1467" dirty="0"/>
          </a:p>
          <a:p>
            <a:pPr>
              <a:spcAft>
                <a:spcPts val="267"/>
              </a:spcAft>
            </a:pPr>
            <a:endParaRPr lang="en-US" sz="1467" dirty="0"/>
          </a:p>
          <a:p>
            <a:pPr>
              <a:spcAft>
                <a:spcPts val="267"/>
              </a:spcAft>
            </a:pPr>
            <a:r>
              <a:rPr lang="en-US" sz="1467" dirty="0">
                <a:solidFill>
                  <a:srgbClr val="F5F5F0"/>
                </a:solidFill>
                <a:latin typeface="Calibri" pitchFamily="34" charset="0"/>
                <a:ea typeface="Calibri" pitchFamily="34" charset="-122"/>
                <a:cs typeface="Calibri" pitchFamily="34" charset="-120"/>
              </a:rPr>
              <a:t>Sediment volumes:</a:t>
            </a:r>
            <a:endParaRPr lang="en-US" sz="1467" dirty="0"/>
          </a:p>
          <a:p>
            <a:pPr>
              <a:spcAft>
                <a:spcPts val="267"/>
              </a:spcAft>
            </a:pPr>
            <a:r>
              <a:rPr lang="en-US" sz="1467" dirty="0">
                <a:solidFill>
                  <a:srgbClr val="F5F5F0"/>
                </a:solidFill>
                <a:latin typeface="Calibri" pitchFamily="34" charset="0"/>
                <a:ea typeface="Calibri" pitchFamily="34" charset="-122"/>
                <a:cs typeface="Calibri" pitchFamily="34" charset="-120"/>
              </a:rPr>
              <a:t>• 5,146 m³ (reconnection)</a:t>
            </a:r>
            <a:endParaRPr lang="en-US" sz="1467" dirty="0"/>
          </a:p>
          <a:p>
            <a:pPr>
              <a:spcAft>
                <a:spcPts val="267"/>
              </a:spcAft>
            </a:pPr>
            <a:r>
              <a:rPr lang="en-US" sz="1467" dirty="0">
                <a:solidFill>
                  <a:srgbClr val="F5F5F0"/>
                </a:solidFill>
                <a:latin typeface="Calibri" pitchFamily="34" charset="0"/>
                <a:ea typeface="Calibri" pitchFamily="34" charset="-122"/>
                <a:cs typeface="Calibri" pitchFamily="34" charset="-120"/>
              </a:rPr>
              <a:t>• 30,301 m³ total excavation</a:t>
            </a:r>
            <a:endParaRPr lang="en-US" sz="1467" dirty="0"/>
          </a:p>
          <a:p>
            <a:pPr>
              <a:spcAft>
                <a:spcPts val="267"/>
              </a:spcAft>
            </a:pPr>
            <a:endParaRPr lang="en-US" sz="1467" dirty="0"/>
          </a:p>
          <a:p>
            <a:pPr>
              <a:spcAft>
                <a:spcPts val="267"/>
              </a:spcAft>
            </a:pPr>
            <a:r>
              <a:rPr lang="en-US" sz="1467" dirty="0">
                <a:solidFill>
                  <a:srgbClr val="F5F5F0"/>
                </a:solidFill>
                <a:latin typeface="Calibri" pitchFamily="34" charset="0"/>
                <a:ea typeface="Calibri" pitchFamily="34" charset="-122"/>
                <a:cs typeface="Calibri" pitchFamily="34" charset="-120"/>
              </a:rPr>
              <a:t>Small lakes revitalization: 25-35 ha</a:t>
            </a:r>
            <a:endParaRPr lang="en-US" sz="1467" dirty="0"/>
          </a:p>
        </p:txBody>
      </p:sp>
      <p:sp>
        <p:nvSpPr>
          <p:cNvPr id="11" name="Text 9"/>
          <p:cNvSpPr/>
          <p:nvPr/>
        </p:nvSpPr>
        <p:spPr>
          <a:xfrm>
            <a:off x="609600" y="4998720"/>
            <a:ext cx="10972800" cy="426720"/>
          </a:xfrm>
          <a:prstGeom prst="rect">
            <a:avLst/>
          </a:prstGeom>
          <a:noFill/>
          <a:ln/>
        </p:spPr>
        <p:txBody>
          <a:bodyPr wrap="square" rtlCol="0" anchor="ctr"/>
          <a:lstStyle/>
          <a:p>
            <a:r>
              <a:rPr lang="en-US" sz="1867" b="1" dirty="0">
                <a:solidFill>
                  <a:srgbClr val="1E4D6B"/>
                </a:solidFill>
                <a:latin typeface="Trebuchet MS" pitchFamily="34" charset="0"/>
                <a:ea typeface="Trebuchet MS" pitchFamily="34" charset="-122"/>
                <a:cs typeface="Trebuchet MS" pitchFamily="34" charset="-120"/>
              </a:rPr>
              <a:t>Expected Benefits</a:t>
            </a:r>
            <a:endParaRPr lang="en-US" sz="1867" dirty="0"/>
          </a:p>
        </p:txBody>
      </p:sp>
      <p:sp>
        <p:nvSpPr>
          <p:cNvPr id="12" name="Shape 10"/>
          <p:cNvSpPr/>
          <p:nvPr/>
        </p:nvSpPr>
        <p:spPr>
          <a:xfrm>
            <a:off x="609600" y="5486400"/>
            <a:ext cx="10972800" cy="1219200"/>
          </a:xfrm>
          <a:prstGeom prst="rect">
            <a:avLst/>
          </a:prstGeom>
          <a:solidFill>
            <a:srgbClr val="F0F4F5"/>
          </a:solidFill>
          <a:ln/>
        </p:spPr>
        <p:txBody>
          <a:bodyPr/>
          <a:lstStyle/>
          <a:p>
            <a:endParaRPr lang="en-US" sz="1867"/>
          </a:p>
        </p:txBody>
      </p:sp>
      <p:sp>
        <p:nvSpPr>
          <p:cNvPr id="13" name="Text 11"/>
          <p:cNvSpPr/>
          <p:nvPr/>
        </p:nvSpPr>
        <p:spPr>
          <a:xfrm>
            <a:off x="792480" y="5608320"/>
            <a:ext cx="10607040" cy="975360"/>
          </a:xfrm>
          <a:prstGeom prst="rect">
            <a:avLst/>
          </a:prstGeom>
          <a:noFill/>
          <a:ln/>
        </p:spPr>
        <p:txBody>
          <a:bodyPr wrap="square" rtlCol="0" anchor="ctr"/>
          <a:lstStyle/>
          <a:p>
            <a:r>
              <a:rPr lang="en-US" sz="1467" b="1" dirty="0">
                <a:solidFill>
                  <a:srgbClr val="2D3436"/>
                </a:solidFill>
                <a:latin typeface="Calibri" pitchFamily="34" charset="0"/>
                <a:ea typeface="Calibri" pitchFamily="34" charset="-122"/>
                <a:cs typeface="Calibri" pitchFamily="34" charset="-120"/>
              </a:rPr>
              <a:t>Ecological: </a:t>
            </a:r>
            <a:r>
              <a:rPr lang="en-US" sz="1467" dirty="0">
                <a:solidFill>
                  <a:srgbClr val="2D3436"/>
                </a:solidFill>
                <a:latin typeface="Calibri" pitchFamily="34" charset="0"/>
                <a:ea typeface="Calibri" pitchFamily="34" charset="-122"/>
                <a:cs typeface="Calibri" pitchFamily="34" charset="-120"/>
              </a:rPr>
              <a:t>Reed absorbs 20-30 kg N/ha • Natural water filtration • Fish habitat restoration</a:t>
            </a:r>
            <a:endParaRPr lang="en-US" sz="1467" dirty="0"/>
          </a:p>
          <a:p>
            <a:r>
              <a:rPr lang="en-US" sz="1467" b="1" dirty="0">
                <a:solidFill>
                  <a:srgbClr val="2D3436"/>
                </a:solidFill>
                <a:latin typeface="Calibri" pitchFamily="34" charset="0"/>
                <a:ea typeface="Calibri" pitchFamily="34" charset="-122"/>
                <a:cs typeface="Calibri" pitchFamily="34" charset="-120"/>
              </a:rPr>
              <a:t>Socio-economic: </a:t>
            </a:r>
            <a:r>
              <a:rPr lang="en-US" sz="1467" dirty="0">
                <a:solidFill>
                  <a:srgbClr val="2D3436"/>
                </a:solidFill>
                <a:latin typeface="Calibri" pitchFamily="34" charset="0"/>
                <a:ea typeface="Calibri" pitchFamily="34" charset="-122"/>
                <a:cs typeface="Calibri" pitchFamily="34" charset="-120"/>
              </a:rPr>
              <a:t>10 km tourist route • Traditional fishing revival • Connection to Enisala Fortress heritage</a:t>
            </a:r>
            <a:endParaRPr lang="en-US" sz="1467"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97280"/>
          </a:xfrm>
          <a:prstGeom prst="rect">
            <a:avLst/>
          </a:prstGeom>
          <a:solidFill>
            <a:srgbClr val="1E4D6B"/>
          </a:solidFill>
          <a:ln/>
        </p:spPr>
        <p:txBody>
          <a:bodyPr/>
          <a:lstStyle/>
          <a:p>
            <a:endParaRPr lang="en-US" sz="1867"/>
          </a:p>
        </p:txBody>
      </p:sp>
      <p:sp>
        <p:nvSpPr>
          <p:cNvPr id="3" name="Text 1"/>
          <p:cNvSpPr/>
          <p:nvPr/>
        </p:nvSpPr>
        <p:spPr>
          <a:xfrm>
            <a:off x="609600" y="243840"/>
            <a:ext cx="10972800" cy="609600"/>
          </a:xfrm>
          <a:prstGeom prst="rect">
            <a:avLst/>
          </a:prstGeom>
          <a:noFill/>
          <a:ln/>
        </p:spPr>
        <p:txBody>
          <a:bodyPr wrap="square" rtlCol="0" anchor="ctr"/>
          <a:lstStyle/>
          <a:p>
            <a:r>
              <a:rPr lang="en-US" sz="3467" b="1" dirty="0">
                <a:solidFill>
                  <a:srgbClr val="FFFFFF"/>
                </a:solidFill>
                <a:latin typeface="Trebuchet MS" pitchFamily="34" charset="0"/>
                <a:ea typeface="Trebuchet MS" pitchFamily="34" charset="-122"/>
                <a:cs typeface="Trebuchet MS" pitchFamily="34" charset="-120"/>
              </a:rPr>
              <a:t>Integrated Monitoring Framework</a:t>
            </a:r>
            <a:endParaRPr lang="en-US" sz="3467" dirty="0"/>
          </a:p>
        </p:txBody>
      </p:sp>
      <p:sp>
        <p:nvSpPr>
          <p:cNvPr id="4" name="Shape 2"/>
          <p:cNvSpPr/>
          <p:nvPr/>
        </p:nvSpPr>
        <p:spPr>
          <a:xfrm>
            <a:off x="609600" y="1341120"/>
            <a:ext cx="3535680" cy="4145280"/>
          </a:xfrm>
          <a:prstGeom prst="rect">
            <a:avLst/>
          </a:prstGeom>
          <a:solidFill>
            <a:srgbClr val="F0F4F5"/>
          </a:solidFill>
          <a:ln/>
        </p:spPr>
        <p:txBody>
          <a:bodyPr/>
          <a:lstStyle/>
          <a:p>
            <a:endParaRPr lang="en-US" sz="1867"/>
          </a:p>
        </p:txBody>
      </p:sp>
      <p:sp>
        <p:nvSpPr>
          <p:cNvPr id="5" name="Shape 3"/>
          <p:cNvSpPr/>
          <p:nvPr/>
        </p:nvSpPr>
        <p:spPr>
          <a:xfrm>
            <a:off x="609600" y="1341120"/>
            <a:ext cx="3535680" cy="609600"/>
          </a:xfrm>
          <a:prstGeom prst="rect">
            <a:avLst/>
          </a:prstGeom>
          <a:solidFill>
            <a:srgbClr val="0D7377"/>
          </a:solidFill>
          <a:ln/>
        </p:spPr>
        <p:txBody>
          <a:bodyPr/>
          <a:lstStyle/>
          <a:p>
            <a:endParaRPr lang="en-US" sz="1867"/>
          </a:p>
        </p:txBody>
      </p:sp>
      <p:sp>
        <p:nvSpPr>
          <p:cNvPr id="6" name="Text 4"/>
          <p:cNvSpPr/>
          <p:nvPr/>
        </p:nvSpPr>
        <p:spPr>
          <a:xfrm>
            <a:off x="731520" y="1438656"/>
            <a:ext cx="3291840" cy="487680"/>
          </a:xfrm>
          <a:prstGeom prst="rect">
            <a:avLst/>
          </a:prstGeom>
          <a:noFill/>
          <a:ln/>
        </p:spPr>
        <p:txBody>
          <a:bodyPr wrap="square" rtlCol="0" anchor="ctr"/>
          <a:lstStyle/>
          <a:p>
            <a:pPr algn="ctr"/>
            <a:r>
              <a:rPr lang="en-US" sz="1733" b="1" dirty="0">
                <a:solidFill>
                  <a:srgbClr val="FFFFFF"/>
                </a:solidFill>
                <a:latin typeface="Trebuchet MS" pitchFamily="34" charset="0"/>
                <a:ea typeface="Trebuchet MS" pitchFamily="34" charset="-122"/>
                <a:cs typeface="Trebuchet MS" pitchFamily="34" charset="-120"/>
              </a:rPr>
              <a:t>Earth Observation</a:t>
            </a:r>
            <a:endParaRPr lang="en-US" sz="1733" dirty="0"/>
          </a:p>
        </p:txBody>
      </p:sp>
      <p:sp>
        <p:nvSpPr>
          <p:cNvPr id="7" name="Text 5"/>
          <p:cNvSpPr/>
          <p:nvPr/>
        </p:nvSpPr>
        <p:spPr>
          <a:xfrm>
            <a:off x="792480" y="2133600"/>
            <a:ext cx="3169920" cy="3169920"/>
          </a:xfrm>
          <a:prstGeom prst="rect">
            <a:avLst/>
          </a:prstGeom>
          <a:noFill/>
          <a:ln/>
        </p:spPr>
        <p:txBody>
          <a:bodyPr wrap="square" rtlCol="0" anchor="ctr"/>
          <a:lstStyle/>
          <a:p>
            <a:pPr>
              <a:spcAft>
                <a:spcPts val="533"/>
              </a:spcAft>
            </a:pPr>
            <a:r>
              <a:rPr lang="en-US" sz="1333" dirty="0">
                <a:solidFill>
                  <a:srgbClr val="2D3436"/>
                </a:solidFill>
                <a:latin typeface="Calibri" pitchFamily="34" charset="0"/>
                <a:ea typeface="Calibri" pitchFamily="34" charset="-122"/>
                <a:cs typeface="Calibri" pitchFamily="34" charset="-120"/>
              </a:rPr>
              <a:t>• High-res satellite imagery (SPOT6)</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UAV/drone surveys</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LIDAR for terrain models</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NDMI moisture indices</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Carbon stock mapping</a:t>
            </a:r>
            <a:endParaRPr lang="en-US" sz="1333" dirty="0"/>
          </a:p>
        </p:txBody>
      </p:sp>
      <p:sp>
        <p:nvSpPr>
          <p:cNvPr id="8" name="Shape 6"/>
          <p:cNvSpPr/>
          <p:nvPr/>
        </p:nvSpPr>
        <p:spPr>
          <a:xfrm>
            <a:off x="4389120" y="1341120"/>
            <a:ext cx="3535680" cy="4145280"/>
          </a:xfrm>
          <a:prstGeom prst="rect">
            <a:avLst/>
          </a:prstGeom>
          <a:solidFill>
            <a:srgbClr val="F0F4F5"/>
          </a:solidFill>
          <a:ln/>
        </p:spPr>
        <p:txBody>
          <a:bodyPr/>
          <a:lstStyle/>
          <a:p>
            <a:endParaRPr lang="en-US" sz="1867"/>
          </a:p>
        </p:txBody>
      </p:sp>
      <p:sp>
        <p:nvSpPr>
          <p:cNvPr id="9" name="Shape 7"/>
          <p:cNvSpPr/>
          <p:nvPr/>
        </p:nvSpPr>
        <p:spPr>
          <a:xfrm>
            <a:off x="4389120" y="1341120"/>
            <a:ext cx="3535680" cy="609600"/>
          </a:xfrm>
          <a:prstGeom prst="rect">
            <a:avLst/>
          </a:prstGeom>
          <a:solidFill>
            <a:srgbClr val="6B8E6B"/>
          </a:solidFill>
          <a:ln/>
        </p:spPr>
        <p:txBody>
          <a:bodyPr/>
          <a:lstStyle/>
          <a:p>
            <a:endParaRPr lang="en-US" sz="1867"/>
          </a:p>
        </p:txBody>
      </p:sp>
      <p:sp>
        <p:nvSpPr>
          <p:cNvPr id="10" name="Text 8"/>
          <p:cNvSpPr/>
          <p:nvPr/>
        </p:nvSpPr>
        <p:spPr>
          <a:xfrm>
            <a:off x="4511040" y="1438656"/>
            <a:ext cx="3291840" cy="487680"/>
          </a:xfrm>
          <a:prstGeom prst="rect">
            <a:avLst/>
          </a:prstGeom>
          <a:noFill/>
          <a:ln/>
        </p:spPr>
        <p:txBody>
          <a:bodyPr wrap="square" rtlCol="0" anchor="ctr"/>
          <a:lstStyle/>
          <a:p>
            <a:pPr algn="ctr"/>
            <a:r>
              <a:rPr lang="en-US" sz="1733" b="1" dirty="0">
                <a:solidFill>
                  <a:srgbClr val="FFFFFF"/>
                </a:solidFill>
                <a:latin typeface="Trebuchet MS" pitchFamily="34" charset="0"/>
                <a:ea typeface="Trebuchet MS" pitchFamily="34" charset="-122"/>
                <a:cs typeface="Trebuchet MS" pitchFamily="34" charset="-120"/>
              </a:rPr>
              <a:t>In-Situ Monitoring</a:t>
            </a:r>
            <a:endParaRPr lang="en-US" sz="1733" dirty="0"/>
          </a:p>
        </p:txBody>
      </p:sp>
      <p:sp>
        <p:nvSpPr>
          <p:cNvPr id="11" name="Text 9"/>
          <p:cNvSpPr/>
          <p:nvPr/>
        </p:nvSpPr>
        <p:spPr>
          <a:xfrm>
            <a:off x="4572000" y="2133600"/>
            <a:ext cx="3169920" cy="3169920"/>
          </a:xfrm>
          <a:prstGeom prst="rect">
            <a:avLst/>
          </a:prstGeom>
          <a:noFill/>
          <a:ln/>
        </p:spPr>
        <p:txBody>
          <a:bodyPr wrap="square" rtlCol="0" anchor="ctr"/>
          <a:lstStyle/>
          <a:p>
            <a:pPr>
              <a:spcAft>
                <a:spcPts val="533"/>
              </a:spcAft>
            </a:pPr>
            <a:r>
              <a:rPr lang="en-US" sz="1333" dirty="0">
                <a:solidFill>
                  <a:srgbClr val="2D3436"/>
                </a:solidFill>
                <a:latin typeface="Calibri" pitchFamily="34" charset="0"/>
                <a:ea typeface="Calibri" pitchFamily="34" charset="-122"/>
                <a:cs typeface="Calibri" pitchFamily="34" charset="-120"/>
              </a:rPr>
              <a:t>• Water quality sensors</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Groundwater probes</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Soil moisture sensors</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Biotic surveys (fish, birds)</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Acoustic monitoring</a:t>
            </a:r>
            <a:endParaRPr lang="en-US" sz="1333" dirty="0"/>
          </a:p>
        </p:txBody>
      </p:sp>
      <p:sp>
        <p:nvSpPr>
          <p:cNvPr id="12" name="Shape 10"/>
          <p:cNvSpPr/>
          <p:nvPr/>
        </p:nvSpPr>
        <p:spPr>
          <a:xfrm>
            <a:off x="8168640" y="1341120"/>
            <a:ext cx="3535680" cy="4145280"/>
          </a:xfrm>
          <a:prstGeom prst="rect">
            <a:avLst/>
          </a:prstGeom>
          <a:solidFill>
            <a:srgbClr val="F0F4F5"/>
          </a:solidFill>
          <a:ln/>
        </p:spPr>
        <p:txBody>
          <a:bodyPr/>
          <a:lstStyle/>
          <a:p>
            <a:endParaRPr lang="en-US" sz="1867"/>
          </a:p>
        </p:txBody>
      </p:sp>
      <p:sp>
        <p:nvSpPr>
          <p:cNvPr id="13" name="Shape 11"/>
          <p:cNvSpPr/>
          <p:nvPr/>
        </p:nvSpPr>
        <p:spPr>
          <a:xfrm>
            <a:off x="8168640" y="1341120"/>
            <a:ext cx="3535680" cy="609600"/>
          </a:xfrm>
          <a:prstGeom prst="rect">
            <a:avLst/>
          </a:prstGeom>
          <a:solidFill>
            <a:srgbClr val="C4A962"/>
          </a:solidFill>
          <a:ln/>
        </p:spPr>
        <p:txBody>
          <a:bodyPr/>
          <a:lstStyle/>
          <a:p>
            <a:endParaRPr lang="en-US" sz="1867"/>
          </a:p>
        </p:txBody>
      </p:sp>
      <p:sp>
        <p:nvSpPr>
          <p:cNvPr id="14" name="Text 12"/>
          <p:cNvSpPr/>
          <p:nvPr/>
        </p:nvSpPr>
        <p:spPr>
          <a:xfrm>
            <a:off x="8290560" y="1438656"/>
            <a:ext cx="3291840" cy="487680"/>
          </a:xfrm>
          <a:prstGeom prst="rect">
            <a:avLst/>
          </a:prstGeom>
          <a:noFill/>
          <a:ln/>
        </p:spPr>
        <p:txBody>
          <a:bodyPr wrap="square" rtlCol="0" anchor="ctr"/>
          <a:lstStyle/>
          <a:p>
            <a:pPr algn="ctr"/>
            <a:r>
              <a:rPr lang="en-US" sz="1733" b="1" dirty="0">
                <a:solidFill>
                  <a:srgbClr val="FFFFFF"/>
                </a:solidFill>
                <a:latin typeface="Trebuchet MS" pitchFamily="34" charset="0"/>
                <a:ea typeface="Trebuchet MS" pitchFamily="34" charset="-122"/>
                <a:cs typeface="Trebuchet MS" pitchFamily="34" charset="-120"/>
              </a:rPr>
              <a:t>Citizen Science</a:t>
            </a:r>
            <a:endParaRPr lang="en-US" sz="1733" dirty="0"/>
          </a:p>
        </p:txBody>
      </p:sp>
      <p:sp>
        <p:nvSpPr>
          <p:cNvPr id="15" name="Text 13"/>
          <p:cNvSpPr/>
          <p:nvPr/>
        </p:nvSpPr>
        <p:spPr>
          <a:xfrm>
            <a:off x="8351520" y="2133600"/>
            <a:ext cx="3169920" cy="3169920"/>
          </a:xfrm>
          <a:prstGeom prst="rect">
            <a:avLst/>
          </a:prstGeom>
          <a:noFill/>
          <a:ln/>
        </p:spPr>
        <p:txBody>
          <a:bodyPr wrap="square" rtlCol="0" anchor="ctr"/>
          <a:lstStyle/>
          <a:p>
            <a:pPr>
              <a:spcAft>
                <a:spcPts val="533"/>
              </a:spcAft>
            </a:pPr>
            <a:r>
              <a:rPr lang="en-US" sz="1333" dirty="0">
                <a:solidFill>
                  <a:srgbClr val="2D3436"/>
                </a:solidFill>
                <a:latin typeface="Calibri" pitchFamily="34" charset="0"/>
                <a:ea typeface="Calibri" pitchFamily="34" charset="-122"/>
                <a:cs typeface="Calibri" pitchFamily="34" charset="-120"/>
              </a:rPr>
              <a:t>• Community data collection</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Peat sampling protocols</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Species observation</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Validation of remote data</a:t>
            </a:r>
            <a:endParaRPr lang="en-US" sz="1333" dirty="0"/>
          </a:p>
          <a:p>
            <a:pPr>
              <a:spcAft>
                <a:spcPts val="533"/>
              </a:spcAft>
            </a:pPr>
            <a:r>
              <a:rPr lang="en-US" sz="1333" dirty="0">
                <a:solidFill>
                  <a:srgbClr val="2D3436"/>
                </a:solidFill>
                <a:latin typeface="Calibri" pitchFamily="34" charset="0"/>
                <a:ea typeface="Calibri" pitchFamily="34" charset="-122"/>
                <a:cs typeface="Calibri" pitchFamily="34" charset="-120"/>
              </a:rPr>
              <a:t>• Local knowledge integration</a:t>
            </a:r>
            <a:endParaRPr lang="en-US" sz="1333" dirty="0"/>
          </a:p>
        </p:txBody>
      </p:sp>
      <p:sp>
        <p:nvSpPr>
          <p:cNvPr id="16" name="Shape 14"/>
          <p:cNvSpPr/>
          <p:nvPr/>
        </p:nvSpPr>
        <p:spPr>
          <a:xfrm>
            <a:off x="609600" y="5608320"/>
            <a:ext cx="10972800" cy="1097280"/>
          </a:xfrm>
          <a:prstGeom prst="rect">
            <a:avLst/>
          </a:prstGeom>
          <a:solidFill>
            <a:srgbClr val="1E4D6B"/>
          </a:solidFill>
          <a:ln/>
        </p:spPr>
        <p:txBody>
          <a:bodyPr/>
          <a:lstStyle/>
          <a:p>
            <a:endParaRPr lang="en-US" sz="1867"/>
          </a:p>
        </p:txBody>
      </p:sp>
      <p:sp>
        <p:nvSpPr>
          <p:cNvPr id="17" name="Text 15"/>
          <p:cNvSpPr/>
          <p:nvPr/>
        </p:nvSpPr>
        <p:spPr>
          <a:xfrm>
            <a:off x="792480" y="5730240"/>
            <a:ext cx="4876800" cy="365760"/>
          </a:xfrm>
          <a:prstGeom prst="rect">
            <a:avLst/>
          </a:prstGeom>
          <a:noFill/>
          <a:ln/>
        </p:spPr>
        <p:txBody>
          <a:bodyPr wrap="square" rtlCol="0" anchor="ctr"/>
          <a:lstStyle/>
          <a:p>
            <a:r>
              <a:rPr lang="en-US" sz="1733" b="1" dirty="0">
                <a:solidFill>
                  <a:srgbClr val="FFFFFF"/>
                </a:solidFill>
                <a:latin typeface="Trebuchet MS" pitchFamily="34" charset="0"/>
                <a:ea typeface="Trebuchet MS" pitchFamily="34" charset="-122"/>
                <a:cs typeface="Trebuchet MS" pitchFamily="34" charset="-120"/>
              </a:rPr>
              <a:t>Machine Learning Applications (IS4 Romania)</a:t>
            </a:r>
            <a:endParaRPr lang="en-US" sz="1733" dirty="0"/>
          </a:p>
        </p:txBody>
      </p:sp>
      <p:sp>
        <p:nvSpPr>
          <p:cNvPr id="18" name="Text 16"/>
          <p:cNvSpPr/>
          <p:nvPr/>
        </p:nvSpPr>
        <p:spPr>
          <a:xfrm>
            <a:off x="792480" y="6156960"/>
            <a:ext cx="10607040" cy="426720"/>
          </a:xfrm>
          <a:prstGeom prst="rect">
            <a:avLst/>
          </a:prstGeom>
          <a:noFill/>
          <a:ln/>
        </p:spPr>
        <p:txBody>
          <a:bodyPr wrap="square" rtlCol="0" anchor="ctr"/>
          <a:lstStyle/>
          <a:p>
            <a:r>
              <a:rPr lang="en-US" sz="1467" dirty="0">
                <a:solidFill>
                  <a:srgbClr val="F5F5F0"/>
                </a:solidFill>
                <a:latin typeface="Calibri" pitchFamily="34" charset="0"/>
                <a:ea typeface="Calibri" pitchFamily="34" charset="-122"/>
                <a:cs typeface="Calibri" pitchFamily="34" charset="-120"/>
              </a:rPr>
              <a:t>• AutoML for water quality prediction | Random Forest &amp; XGBoost (R² = 0.87-0.99) | WQI soft sensors reduce monitoring costs</a:t>
            </a:r>
            <a:endParaRPr lang="en-US" sz="1467"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A8209-0A5A-13D6-2D19-779BD5088C40}"/>
              </a:ext>
            </a:extLst>
          </p:cNvPr>
          <p:cNvSpPr>
            <a:spLocks noGrp="1"/>
          </p:cNvSpPr>
          <p:nvPr>
            <p:ph type="title"/>
          </p:nvPr>
        </p:nvSpPr>
        <p:spPr/>
        <p:txBody>
          <a:bodyPr>
            <a:normAutofit fontScale="90000"/>
          </a:bodyPr>
          <a:lstStyle/>
          <a:p>
            <a:pPr marL="0" indent="0"/>
            <a:r>
              <a:rPr lang="en-US" dirty="0">
                <a:solidFill>
                  <a:schemeClr val="accent1">
                    <a:lumMod val="50000"/>
                  </a:schemeClr>
                </a:solidFill>
                <a:latin typeface="Calibri" pitchFamily="34" charset="0"/>
                <a:ea typeface="Calibri" pitchFamily="34" charset="-122"/>
                <a:cs typeface="Calibri" pitchFamily="34" charset="-120"/>
              </a:rPr>
              <a:t>Lessons from Restore4Life:</a:t>
            </a:r>
            <a:br>
              <a:rPr lang="en-US" dirty="0">
                <a:solidFill>
                  <a:schemeClr val="accent1">
                    <a:lumMod val="50000"/>
                  </a:schemeClr>
                </a:solidFill>
              </a:rPr>
            </a:br>
            <a:r>
              <a:rPr lang="en-US" dirty="0">
                <a:solidFill>
                  <a:schemeClr val="accent1">
                    <a:lumMod val="50000"/>
                  </a:schemeClr>
                </a:solidFill>
                <a:latin typeface="Calibri" pitchFamily="34" charset="0"/>
                <a:ea typeface="Calibri" pitchFamily="34" charset="-122"/>
                <a:cs typeface="Calibri" pitchFamily="34" charset="-120"/>
              </a:rPr>
              <a:t>Restoring Wetlands for a Sustainable Future</a:t>
            </a:r>
            <a:br>
              <a:rPr lang="en-US" dirty="0">
                <a:solidFill>
                  <a:schemeClr val="accent1">
                    <a:lumMod val="50000"/>
                  </a:schemeClr>
                </a:solidFill>
              </a:rPr>
            </a:br>
            <a:endParaRPr lang="en-US" dirty="0"/>
          </a:p>
        </p:txBody>
      </p:sp>
      <p:sp>
        <p:nvSpPr>
          <p:cNvPr id="3" name="Text Placeholder 2">
            <a:extLst>
              <a:ext uri="{FF2B5EF4-FFF2-40B4-BE49-F238E27FC236}">
                <a16:creationId xmlns:a16="http://schemas.microsoft.com/office/drawing/2014/main" id="{F221D511-FF4B-3F4F-4E87-4A422E141A80}"/>
              </a:ext>
            </a:extLst>
          </p:cNvPr>
          <p:cNvSpPr>
            <a:spLocks noGrp="1"/>
          </p:cNvSpPr>
          <p:nvPr>
            <p:ph type="body" idx="1"/>
          </p:nvPr>
        </p:nvSpPr>
        <p:spPr/>
        <p:txBody>
          <a:bodyPr>
            <a:normAutofit fontScale="92500" lnSpcReduction="10000"/>
          </a:bodyPr>
          <a:lstStyle/>
          <a:p>
            <a:r>
              <a:rPr lang="en-US" b="1" dirty="0"/>
              <a:t>NO lessons! </a:t>
            </a:r>
            <a:r>
              <a:rPr lang="en-US" dirty="0"/>
              <a:t>– this is a continuous learning process involving a plethora of stakeholders; multiple conflicting interests (from conservationist, to agricultural interests to industry) at different scales;</a:t>
            </a:r>
          </a:p>
          <a:p>
            <a:r>
              <a:rPr lang="en-US" b="1" dirty="0"/>
              <a:t>Local community </a:t>
            </a:r>
            <a:r>
              <a:rPr lang="en-US" dirty="0"/>
              <a:t>– should be the driving factor! We should understand the long term and short-term interest for the community for our children, for ourselves; </a:t>
            </a:r>
          </a:p>
          <a:p>
            <a:r>
              <a:rPr lang="en-US" dirty="0"/>
              <a:t>We need to be </a:t>
            </a:r>
            <a:r>
              <a:rPr lang="en-US" b="1" dirty="0"/>
              <a:t>really passionate </a:t>
            </a:r>
            <a:r>
              <a:rPr lang="en-US" dirty="0"/>
              <a:t>to change things! </a:t>
            </a:r>
            <a:r>
              <a:rPr lang="en-US" b="1" dirty="0"/>
              <a:t>Science</a:t>
            </a:r>
            <a:r>
              <a:rPr lang="en-US" dirty="0"/>
              <a:t> alone is not going to change things! </a:t>
            </a:r>
          </a:p>
          <a:p>
            <a:r>
              <a:rPr lang="en-US" b="1" dirty="0"/>
              <a:t>Many things </a:t>
            </a:r>
            <a:r>
              <a:rPr lang="en-US" dirty="0"/>
              <a:t>should come </a:t>
            </a:r>
            <a:r>
              <a:rPr lang="en-US" b="1" dirty="0"/>
              <a:t>together</a:t>
            </a:r>
            <a:r>
              <a:rPr lang="en-US" dirty="0"/>
              <a:t> to really have an impact: stakeholders (people); policy; science; business (money and interest); legislation (and a lot of things that we cannot even describe.. Local interest, behavior, …..the world that seems that is close to end!)…..</a:t>
            </a:r>
          </a:p>
          <a:p>
            <a:endParaRPr lang="en-US" dirty="0"/>
          </a:p>
          <a:p>
            <a:endParaRPr lang="en-US" dirty="0"/>
          </a:p>
        </p:txBody>
      </p:sp>
      <p:sp>
        <p:nvSpPr>
          <p:cNvPr id="4" name="Slide Number Placeholder 3">
            <a:extLst>
              <a:ext uri="{FF2B5EF4-FFF2-40B4-BE49-F238E27FC236}">
                <a16:creationId xmlns:a16="http://schemas.microsoft.com/office/drawing/2014/main" id="{4123A987-7EC1-015A-4544-830118D233B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a:t>
            </a:fld>
            <a:endParaRPr lang="en-GB"/>
          </a:p>
        </p:txBody>
      </p:sp>
    </p:spTree>
    <p:extLst>
      <p:ext uri="{BB962C8B-B14F-4D97-AF65-F5344CB8AC3E}">
        <p14:creationId xmlns:p14="http://schemas.microsoft.com/office/powerpoint/2010/main" val="1990947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487680"/>
            <a:ext cx="10972800" cy="609600"/>
          </a:xfrm>
          <a:prstGeom prst="rect">
            <a:avLst/>
          </a:prstGeom>
          <a:noFill/>
          <a:ln/>
        </p:spPr>
        <p:txBody>
          <a:bodyPr wrap="square" rtlCol="0" anchor="ctr"/>
          <a:lstStyle/>
          <a:p>
            <a:r>
              <a:rPr lang="en-US" sz="4267" b="1" dirty="0">
                <a:solidFill>
                  <a:srgbClr val="1E4D6B"/>
                </a:solidFill>
                <a:latin typeface="Trebuchet MS" pitchFamily="34" charset="0"/>
                <a:ea typeface="Trebuchet MS" pitchFamily="34" charset="-122"/>
                <a:cs typeface="Trebuchet MS" pitchFamily="34" charset="-120"/>
              </a:rPr>
              <a:t>Stakeholder Engagement</a:t>
            </a:r>
            <a:endParaRPr lang="en-US" sz="4267" dirty="0"/>
          </a:p>
        </p:txBody>
      </p:sp>
      <p:sp>
        <p:nvSpPr>
          <p:cNvPr id="3" name="Text 1"/>
          <p:cNvSpPr/>
          <p:nvPr/>
        </p:nvSpPr>
        <p:spPr>
          <a:xfrm>
            <a:off x="609600" y="1097280"/>
            <a:ext cx="10972800" cy="365760"/>
          </a:xfrm>
          <a:prstGeom prst="rect">
            <a:avLst/>
          </a:prstGeom>
          <a:noFill/>
          <a:ln/>
        </p:spPr>
        <p:txBody>
          <a:bodyPr wrap="square" rtlCol="0" anchor="ctr"/>
          <a:lstStyle/>
          <a:p>
            <a:r>
              <a:rPr lang="en-US" sz="1867" i="1" dirty="0">
                <a:solidFill>
                  <a:srgbClr val="0D7377"/>
                </a:solidFill>
                <a:latin typeface="Calibri" pitchFamily="34" charset="0"/>
                <a:ea typeface="Calibri" pitchFamily="34" charset="-122"/>
                <a:cs typeface="Calibri" pitchFamily="34" charset="-120"/>
              </a:rPr>
              <a:t>Building communities of practice for sustainable restoration</a:t>
            </a:r>
            <a:endParaRPr lang="en-US" sz="1867" dirty="0"/>
          </a:p>
        </p:txBody>
      </p:sp>
      <p:sp>
        <p:nvSpPr>
          <p:cNvPr id="4" name="Shape 2"/>
          <p:cNvSpPr/>
          <p:nvPr/>
        </p:nvSpPr>
        <p:spPr>
          <a:xfrm>
            <a:off x="609600" y="1706880"/>
            <a:ext cx="146304" cy="792480"/>
          </a:xfrm>
          <a:prstGeom prst="rect">
            <a:avLst/>
          </a:prstGeom>
          <a:solidFill>
            <a:srgbClr val="1E4D6B"/>
          </a:solidFill>
          <a:ln/>
        </p:spPr>
        <p:txBody>
          <a:bodyPr/>
          <a:lstStyle/>
          <a:p>
            <a:endParaRPr lang="en-US" sz="1867"/>
          </a:p>
        </p:txBody>
      </p:sp>
      <p:sp>
        <p:nvSpPr>
          <p:cNvPr id="5" name="Shape 3"/>
          <p:cNvSpPr/>
          <p:nvPr/>
        </p:nvSpPr>
        <p:spPr>
          <a:xfrm>
            <a:off x="755904" y="1706880"/>
            <a:ext cx="10972800" cy="792480"/>
          </a:xfrm>
          <a:prstGeom prst="rect">
            <a:avLst/>
          </a:prstGeom>
          <a:solidFill>
            <a:srgbClr val="FFFFFF"/>
          </a:solidFill>
          <a:ln/>
        </p:spPr>
        <p:txBody>
          <a:bodyPr/>
          <a:lstStyle/>
          <a:p>
            <a:endParaRPr lang="en-US" sz="1867"/>
          </a:p>
        </p:txBody>
      </p:sp>
      <p:sp>
        <p:nvSpPr>
          <p:cNvPr id="6" name="Text 4"/>
          <p:cNvSpPr/>
          <p:nvPr/>
        </p:nvSpPr>
        <p:spPr>
          <a:xfrm>
            <a:off x="975360" y="1804416"/>
            <a:ext cx="4267200" cy="365760"/>
          </a:xfrm>
          <a:prstGeom prst="rect">
            <a:avLst/>
          </a:prstGeom>
          <a:noFill/>
          <a:ln/>
        </p:spPr>
        <p:txBody>
          <a:bodyPr wrap="square" rtlCol="0" anchor="ctr"/>
          <a:lstStyle/>
          <a:p>
            <a:r>
              <a:rPr lang="en-US" sz="1733" b="1" dirty="0">
                <a:solidFill>
                  <a:srgbClr val="1E4D6B"/>
                </a:solidFill>
                <a:latin typeface="Trebuchet MS" pitchFamily="34" charset="0"/>
                <a:ea typeface="Trebuchet MS" pitchFamily="34" charset="-122"/>
                <a:cs typeface="Trebuchet MS" pitchFamily="34" charset="-120"/>
              </a:rPr>
              <a:t>Government &amp; Authorities</a:t>
            </a:r>
            <a:endParaRPr lang="en-US" sz="1733" dirty="0"/>
          </a:p>
        </p:txBody>
      </p:sp>
      <p:sp>
        <p:nvSpPr>
          <p:cNvPr id="7" name="Text 5"/>
          <p:cNvSpPr/>
          <p:nvPr/>
        </p:nvSpPr>
        <p:spPr>
          <a:xfrm>
            <a:off x="975360" y="2133600"/>
            <a:ext cx="10363200" cy="304800"/>
          </a:xfrm>
          <a:prstGeom prst="rect">
            <a:avLst/>
          </a:prstGeom>
          <a:noFill/>
          <a:ln/>
        </p:spPr>
        <p:txBody>
          <a:bodyPr wrap="square" rtlCol="0" anchor="ctr"/>
          <a:lstStyle/>
          <a:p>
            <a:r>
              <a:rPr lang="en-US" sz="1333" dirty="0">
                <a:solidFill>
                  <a:srgbClr val="2D3436"/>
                </a:solidFill>
                <a:latin typeface="Calibri" pitchFamily="34" charset="0"/>
                <a:ea typeface="Calibri" pitchFamily="34" charset="-122"/>
                <a:cs typeface="Calibri" pitchFamily="34" charset="-120"/>
              </a:rPr>
              <a:t>Ministries, Water Management, Biosphere Reserves, Municipalities</a:t>
            </a:r>
            <a:endParaRPr lang="en-US" sz="1333" dirty="0"/>
          </a:p>
        </p:txBody>
      </p:sp>
      <p:sp>
        <p:nvSpPr>
          <p:cNvPr id="8" name="Shape 6"/>
          <p:cNvSpPr/>
          <p:nvPr/>
        </p:nvSpPr>
        <p:spPr>
          <a:xfrm>
            <a:off x="609600" y="2657856"/>
            <a:ext cx="146304" cy="792480"/>
          </a:xfrm>
          <a:prstGeom prst="rect">
            <a:avLst/>
          </a:prstGeom>
          <a:solidFill>
            <a:srgbClr val="0D7377"/>
          </a:solidFill>
          <a:ln/>
        </p:spPr>
        <p:txBody>
          <a:bodyPr/>
          <a:lstStyle/>
          <a:p>
            <a:endParaRPr lang="en-US" sz="1867"/>
          </a:p>
        </p:txBody>
      </p:sp>
      <p:sp>
        <p:nvSpPr>
          <p:cNvPr id="9" name="Shape 7"/>
          <p:cNvSpPr/>
          <p:nvPr/>
        </p:nvSpPr>
        <p:spPr>
          <a:xfrm>
            <a:off x="755904" y="2657856"/>
            <a:ext cx="10972800" cy="792480"/>
          </a:xfrm>
          <a:prstGeom prst="rect">
            <a:avLst/>
          </a:prstGeom>
          <a:solidFill>
            <a:srgbClr val="FFFFFF"/>
          </a:solidFill>
          <a:ln/>
        </p:spPr>
        <p:txBody>
          <a:bodyPr/>
          <a:lstStyle/>
          <a:p>
            <a:endParaRPr lang="en-US" sz="1867"/>
          </a:p>
        </p:txBody>
      </p:sp>
      <p:sp>
        <p:nvSpPr>
          <p:cNvPr id="10" name="Text 8"/>
          <p:cNvSpPr/>
          <p:nvPr/>
        </p:nvSpPr>
        <p:spPr>
          <a:xfrm>
            <a:off x="975360" y="2755392"/>
            <a:ext cx="4267200" cy="365760"/>
          </a:xfrm>
          <a:prstGeom prst="rect">
            <a:avLst/>
          </a:prstGeom>
          <a:noFill/>
          <a:ln/>
        </p:spPr>
        <p:txBody>
          <a:bodyPr wrap="square" rtlCol="0" anchor="ctr"/>
          <a:lstStyle/>
          <a:p>
            <a:r>
              <a:rPr lang="en-US" sz="1733" b="1" dirty="0">
                <a:solidFill>
                  <a:srgbClr val="0D7377"/>
                </a:solidFill>
                <a:latin typeface="Trebuchet MS" pitchFamily="34" charset="0"/>
                <a:ea typeface="Trebuchet MS" pitchFamily="34" charset="-122"/>
                <a:cs typeface="Trebuchet MS" pitchFamily="34" charset="-120"/>
              </a:rPr>
              <a:t>Research &amp; Academia</a:t>
            </a:r>
            <a:endParaRPr lang="en-US" sz="1733" dirty="0"/>
          </a:p>
        </p:txBody>
      </p:sp>
      <p:sp>
        <p:nvSpPr>
          <p:cNvPr id="11" name="Text 9"/>
          <p:cNvSpPr/>
          <p:nvPr/>
        </p:nvSpPr>
        <p:spPr>
          <a:xfrm>
            <a:off x="975360" y="3084576"/>
            <a:ext cx="10363200" cy="304800"/>
          </a:xfrm>
          <a:prstGeom prst="rect">
            <a:avLst/>
          </a:prstGeom>
          <a:noFill/>
          <a:ln/>
        </p:spPr>
        <p:txBody>
          <a:bodyPr wrap="square" rtlCol="0" anchor="ctr"/>
          <a:lstStyle/>
          <a:p>
            <a:r>
              <a:rPr lang="en-US" sz="1333" dirty="0">
                <a:solidFill>
                  <a:srgbClr val="2D3436"/>
                </a:solidFill>
                <a:latin typeface="Calibri" pitchFamily="34" charset="0"/>
                <a:ea typeface="Calibri" pitchFamily="34" charset="-122"/>
                <a:cs typeface="Calibri" pitchFamily="34" charset="-120"/>
              </a:rPr>
              <a:t>Universities, Research Institutes, SAS, BOKU, UFZ</a:t>
            </a:r>
            <a:endParaRPr lang="en-US" sz="1333" dirty="0"/>
          </a:p>
        </p:txBody>
      </p:sp>
      <p:sp>
        <p:nvSpPr>
          <p:cNvPr id="12" name="Shape 10"/>
          <p:cNvSpPr/>
          <p:nvPr/>
        </p:nvSpPr>
        <p:spPr>
          <a:xfrm>
            <a:off x="609600" y="3608832"/>
            <a:ext cx="146304" cy="792480"/>
          </a:xfrm>
          <a:prstGeom prst="rect">
            <a:avLst/>
          </a:prstGeom>
          <a:solidFill>
            <a:srgbClr val="6B8E6B"/>
          </a:solidFill>
          <a:ln/>
        </p:spPr>
        <p:txBody>
          <a:bodyPr/>
          <a:lstStyle/>
          <a:p>
            <a:endParaRPr lang="en-US" sz="1867"/>
          </a:p>
        </p:txBody>
      </p:sp>
      <p:sp>
        <p:nvSpPr>
          <p:cNvPr id="13" name="Shape 11"/>
          <p:cNvSpPr/>
          <p:nvPr/>
        </p:nvSpPr>
        <p:spPr>
          <a:xfrm>
            <a:off x="755904" y="3608832"/>
            <a:ext cx="10972800" cy="792480"/>
          </a:xfrm>
          <a:prstGeom prst="rect">
            <a:avLst/>
          </a:prstGeom>
          <a:solidFill>
            <a:srgbClr val="FFFFFF"/>
          </a:solidFill>
          <a:ln/>
        </p:spPr>
        <p:txBody>
          <a:bodyPr/>
          <a:lstStyle/>
          <a:p>
            <a:endParaRPr lang="en-US" sz="1867"/>
          </a:p>
        </p:txBody>
      </p:sp>
      <p:sp>
        <p:nvSpPr>
          <p:cNvPr id="14" name="Text 12"/>
          <p:cNvSpPr/>
          <p:nvPr/>
        </p:nvSpPr>
        <p:spPr>
          <a:xfrm>
            <a:off x="975360" y="3706368"/>
            <a:ext cx="4267200" cy="365760"/>
          </a:xfrm>
          <a:prstGeom prst="rect">
            <a:avLst/>
          </a:prstGeom>
          <a:noFill/>
          <a:ln/>
        </p:spPr>
        <p:txBody>
          <a:bodyPr wrap="square" rtlCol="0" anchor="ctr"/>
          <a:lstStyle/>
          <a:p>
            <a:r>
              <a:rPr lang="en-US" sz="1733" b="1" dirty="0">
                <a:solidFill>
                  <a:srgbClr val="6B8E6B"/>
                </a:solidFill>
                <a:latin typeface="Trebuchet MS" pitchFamily="34" charset="0"/>
                <a:ea typeface="Trebuchet MS" pitchFamily="34" charset="-122"/>
                <a:cs typeface="Trebuchet MS" pitchFamily="34" charset="-120"/>
              </a:rPr>
              <a:t>Land &amp; Resource Managers</a:t>
            </a:r>
            <a:endParaRPr lang="en-US" sz="1733" dirty="0"/>
          </a:p>
        </p:txBody>
      </p:sp>
      <p:sp>
        <p:nvSpPr>
          <p:cNvPr id="15" name="Text 13"/>
          <p:cNvSpPr/>
          <p:nvPr/>
        </p:nvSpPr>
        <p:spPr>
          <a:xfrm>
            <a:off x="975360" y="4035552"/>
            <a:ext cx="10363200" cy="304800"/>
          </a:xfrm>
          <a:prstGeom prst="rect">
            <a:avLst/>
          </a:prstGeom>
          <a:noFill/>
          <a:ln/>
        </p:spPr>
        <p:txBody>
          <a:bodyPr wrap="square" rtlCol="0" anchor="ctr"/>
          <a:lstStyle/>
          <a:p>
            <a:r>
              <a:rPr lang="en-US" sz="1333" dirty="0">
                <a:solidFill>
                  <a:srgbClr val="2D3436"/>
                </a:solidFill>
                <a:latin typeface="Calibri" pitchFamily="34" charset="0"/>
                <a:ea typeface="Calibri" pitchFamily="34" charset="-122"/>
                <a:cs typeface="Calibri" pitchFamily="34" charset="-120"/>
              </a:rPr>
              <a:t>Forestry, Fisheries, Agriculture, Military Forests</a:t>
            </a:r>
            <a:endParaRPr lang="en-US" sz="1333" dirty="0"/>
          </a:p>
        </p:txBody>
      </p:sp>
      <p:sp>
        <p:nvSpPr>
          <p:cNvPr id="16" name="Shape 14"/>
          <p:cNvSpPr/>
          <p:nvPr/>
        </p:nvSpPr>
        <p:spPr>
          <a:xfrm>
            <a:off x="609600" y="4559808"/>
            <a:ext cx="146304" cy="792480"/>
          </a:xfrm>
          <a:prstGeom prst="rect">
            <a:avLst/>
          </a:prstGeom>
          <a:solidFill>
            <a:srgbClr val="2C5F2D"/>
          </a:solidFill>
          <a:ln/>
        </p:spPr>
        <p:txBody>
          <a:bodyPr/>
          <a:lstStyle/>
          <a:p>
            <a:endParaRPr lang="en-US" sz="1867"/>
          </a:p>
        </p:txBody>
      </p:sp>
      <p:sp>
        <p:nvSpPr>
          <p:cNvPr id="17" name="Shape 15"/>
          <p:cNvSpPr/>
          <p:nvPr/>
        </p:nvSpPr>
        <p:spPr>
          <a:xfrm>
            <a:off x="755904" y="4559808"/>
            <a:ext cx="10972800" cy="792480"/>
          </a:xfrm>
          <a:prstGeom prst="rect">
            <a:avLst/>
          </a:prstGeom>
          <a:solidFill>
            <a:srgbClr val="FFFFFF"/>
          </a:solidFill>
          <a:ln/>
        </p:spPr>
        <p:txBody>
          <a:bodyPr/>
          <a:lstStyle/>
          <a:p>
            <a:endParaRPr lang="en-US" sz="1867"/>
          </a:p>
        </p:txBody>
      </p:sp>
      <p:sp>
        <p:nvSpPr>
          <p:cNvPr id="18" name="Text 16"/>
          <p:cNvSpPr/>
          <p:nvPr/>
        </p:nvSpPr>
        <p:spPr>
          <a:xfrm>
            <a:off x="975360" y="4657344"/>
            <a:ext cx="4267200" cy="365760"/>
          </a:xfrm>
          <a:prstGeom prst="rect">
            <a:avLst/>
          </a:prstGeom>
          <a:noFill/>
          <a:ln/>
        </p:spPr>
        <p:txBody>
          <a:bodyPr wrap="square" rtlCol="0" anchor="ctr"/>
          <a:lstStyle/>
          <a:p>
            <a:r>
              <a:rPr lang="en-US" sz="1733" b="1" dirty="0">
                <a:solidFill>
                  <a:srgbClr val="2C5F2D"/>
                </a:solidFill>
                <a:latin typeface="Trebuchet MS" pitchFamily="34" charset="0"/>
                <a:ea typeface="Trebuchet MS" pitchFamily="34" charset="-122"/>
                <a:cs typeface="Trebuchet MS" pitchFamily="34" charset="-120"/>
              </a:rPr>
              <a:t>Civil Society &amp; NGOs</a:t>
            </a:r>
            <a:endParaRPr lang="en-US" sz="1733" dirty="0"/>
          </a:p>
        </p:txBody>
      </p:sp>
      <p:sp>
        <p:nvSpPr>
          <p:cNvPr id="19" name="Text 17"/>
          <p:cNvSpPr/>
          <p:nvPr/>
        </p:nvSpPr>
        <p:spPr>
          <a:xfrm>
            <a:off x="975360" y="4986528"/>
            <a:ext cx="10363200" cy="304800"/>
          </a:xfrm>
          <a:prstGeom prst="rect">
            <a:avLst/>
          </a:prstGeom>
          <a:noFill/>
          <a:ln/>
        </p:spPr>
        <p:txBody>
          <a:bodyPr wrap="square" rtlCol="0" anchor="ctr"/>
          <a:lstStyle/>
          <a:p>
            <a:r>
              <a:rPr lang="en-US" sz="1333" dirty="0">
                <a:solidFill>
                  <a:srgbClr val="2D3436"/>
                </a:solidFill>
                <a:latin typeface="Calibri" pitchFamily="34" charset="0"/>
                <a:ea typeface="Calibri" pitchFamily="34" charset="-122"/>
                <a:cs typeface="Calibri" pitchFamily="34" charset="-120"/>
              </a:rPr>
              <a:t>WWF, Environmental NGOs, Local associations</a:t>
            </a:r>
            <a:endParaRPr lang="en-US" sz="1333" dirty="0"/>
          </a:p>
        </p:txBody>
      </p:sp>
      <p:sp>
        <p:nvSpPr>
          <p:cNvPr id="20" name="Shape 18"/>
          <p:cNvSpPr/>
          <p:nvPr/>
        </p:nvSpPr>
        <p:spPr>
          <a:xfrm>
            <a:off x="609600" y="5510784"/>
            <a:ext cx="146304" cy="792480"/>
          </a:xfrm>
          <a:prstGeom prst="rect">
            <a:avLst/>
          </a:prstGeom>
          <a:solidFill>
            <a:srgbClr val="C4A962"/>
          </a:solidFill>
          <a:ln/>
        </p:spPr>
        <p:txBody>
          <a:bodyPr/>
          <a:lstStyle/>
          <a:p>
            <a:endParaRPr lang="en-US" sz="1867"/>
          </a:p>
        </p:txBody>
      </p:sp>
      <p:sp>
        <p:nvSpPr>
          <p:cNvPr id="21" name="Shape 19"/>
          <p:cNvSpPr/>
          <p:nvPr/>
        </p:nvSpPr>
        <p:spPr>
          <a:xfrm>
            <a:off x="755904" y="5510784"/>
            <a:ext cx="10972800" cy="792480"/>
          </a:xfrm>
          <a:prstGeom prst="rect">
            <a:avLst/>
          </a:prstGeom>
          <a:solidFill>
            <a:srgbClr val="FFFFFF"/>
          </a:solidFill>
          <a:ln/>
        </p:spPr>
        <p:txBody>
          <a:bodyPr/>
          <a:lstStyle/>
          <a:p>
            <a:endParaRPr lang="en-US" sz="1867"/>
          </a:p>
        </p:txBody>
      </p:sp>
      <p:sp>
        <p:nvSpPr>
          <p:cNvPr id="22" name="Text 20"/>
          <p:cNvSpPr/>
          <p:nvPr/>
        </p:nvSpPr>
        <p:spPr>
          <a:xfrm>
            <a:off x="975360" y="5608320"/>
            <a:ext cx="4267200" cy="365760"/>
          </a:xfrm>
          <a:prstGeom prst="rect">
            <a:avLst/>
          </a:prstGeom>
          <a:noFill/>
          <a:ln/>
        </p:spPr>
        <p:txBody>
          <a:bodyPr wrap="square" rtlCol="0" anchor="ctr"/>
          <a:lstStyle/>
          <a:p>
            <a:r>
              <a:rPr lang="en-US" sz="1733" b="1" dirty="0">
                <a:solidFill>
                  <a:srgbClr val="C4A962"/>
                </a:solidFill>
                <a:latin typeface="Trebuchet MS" pitchFamily="34" charset="0"/>
                <a:ea typeface="Trebuchet MS" pitchFamily="34" charset="-122"/>
                <a:cs typeface="Trebuchet MS" pitchFamily="34" charset="-120"/>
              </a:rPr>
              <a:t>Private Sector</a:t>
            </a:r>
            <a:endParaRPr lang="en-US" sz="1733" dirty="0"/>
          </a:p>
        </p:txBody>
      </p:sp>
      <p:sp>
        <p:nvSpPr>
          <p:cNvPr id="23" name="Text 21"/>
          <p:cNvSpPr/>
          <p:nvPr/>
        </p:nvSpPr>
        <p:spPr>
          <a:xfrm>
            <a:off x="975360" y="5937504"/>
            <a:ext cx="10363200" cy="304800"/>
          </a:xfrm>
          <a:prstGeom prst="rect">
            <a:avLst/>
          </a:prstGeom>
          <a:noFill/>
          <a:ln/>
        </p:spPr>
        <p:txBody>
          <a:bodyPr wrap="square" rtlCol="0" anchor="ctr"/>
          <a:lstStyle/>
          <a:p>
            <a:r>
              <a:rPr lang="en-US" sz="1333" dirty="0">
                <a:solidFill>
                  <a:srgbClr val="2D3436"/>
                </a:solidFill>
                <a:latin typeface="Calibri" pitchFamily="34" charset="0"/>
                <a:ea typeface="Calibri" pitchFamily="34" charset="-122"/>
                <a:cs typeface="Calibri" pitchFamily="34" charset="-120"/>
              </a:rPr>
              <a:t>Tourism operators, Dredging companies, Agribusiness</a:t>
            </a:r>
            <a:endParaRPr lang="en-US" sz="1333" dirty="0"/>
          </a:p>
        </p:txBody>
      </p:sp>
      <p:sp>
        <p:nvSpPr>
          <p:cNvPr id="24" name="Shape 22"/>
          <p:cNvSpPr/>
          <p:nvPr/>
        </p:nvSpPr>
        <p:spPr>
          <a:xfrm>
            <a:off x="609600" y="6522720"/>
            <a:ext cx="10972800" cy="243840"/>
          </a:xfrm>
          <a:prstGeom prst="rect">
            <a:avLst/>
          </a:prstGeom>
          <a:solidFill>
            <a:srgbClr val="0D7377"/>
          </a:solidFill>
          <a:ln/>
        </p:spPr>
        <p:txBody>
          <a:bodyPr/>
          <a:lstStyle/>
          <a:p>
            <a:endParaRPr lang="en-US" sz="1867"/>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97280"/>
          </a:xfrm>
          <a:prstGeom prst="rect">
            <a:avLst/>
          </a:prstGeom>
          <a:solidFill>
            <a:srgbClr val="1E4D6B"/>
          </a:solidFill>
          <a:ln/>
        </p:spPr>
        <p:txBody>
          <a:bodyPr/>
          <a:lstStyle/>
          <a:p>
            <a:endParaRPr lang="en-US" sz="1867"/>
          </a:p>
        </p:txBody>
      </p:sp>
      <p:sp>
        <p:nvSpPr>
          <p:cNvPr id="3" name="Text 1"/>
          <p:cNvSpPr/>
          <p:nvPr/>
        </p:nvSpPr>
        <p:spPr>
          <a:xfrm>
            <a:off x="609600" y="243840"/>
            <a:ext cx="10972800" cy="609600"/>
          </a:xfrm>
          <a:prstGeom prst="rect">
            <a:avLst/>
          </a:prstGeom>
          <a:noFill/>
          <a:ln/>
        </p:spPr>
        <p:txBody>
          <a:bodyPr wrap="square" rtlCol="0" anchor="ctr"/>
          <a:lstStyle/>
          <a:p>
            <a:r>
              <a:rPr lang="en-US" sz="3733" b="1" dirty="0">
                <a:solidFill>
                  <a:srgbClr val="FFFFFF"/>
                </a:solidFill>
                <a:latin typeface="Trebuchet MS" pitchFamily="34" charset="0"/>
                <a:ea typeface="Trebuchet MS" pitchFamily="34" charset="-122"/>
                <a:cs typeface="Trebuchet MS" pitchFamily="34" charset="-120"/>
              </a:rPr>
              <a:t>Key Lessons Learned</a:t>
            </a:r>
            <a:endParaRPr lang="en-US" sz="3733" dirty="0"/>
          </a:p>
        </p:txBody>
      </p:sp>
      <p:sp>
        <p:nvSpPr>
          <p:cNvPr id="4" name="Shape 2"/>
          <p:cNvSpPr/>
          <p:nvPr/>
        </p:nvSpPr>
        <p:spPr>
          <a:xfrm>
            <a:off x="609600" y="1341120"/>
            <a:ext cx="10972800" cy="950976"/>
          </a:xfrm>
          <a:prstGeom prst="rect">
            <a:avLst/>
          </a:prstGeom>
          <a:solidFill>
            <a:srgbClr val="F0F4F5"/>
          </a:solidFill>
          <a:ln/>
        </p:spPr>
        <p:txBody>
          <a:bodyPr/>
          <a:lstStyle/>
          <a:p>
            <a:endParaRPr lang="en-US" sz="1867"/>
          </a:p>
        </p:txBody>
      </p:sp>
      <p:sp>
        <p:nvSpPr>
          <p:cNvPr id="5" name="Shape 3"/>
          <p:cNvSpPr/>
          <p:nvPr/>
        </p:nvSpPr>
        <p:spPr>
          <a:xfrm>
            <a:off x="792480" y="1511808"/>
            <a:ext cx="609600" cy="609600"/>
          </a:xfrm>
          <a:prstGeom prst="ellipse">
            <a:avLst/>
          </a:prstGeom>
          <a:solidFill>
            <a:srgbClr val="0D7377"/>
          </a:solidFill>
          <a:ln/>
        </p:spPr>
        <p:txBody>
          <a:bodyPr/>
          <a:lstStyle/>
          <a:p>
            <a:endParaRPr lang="en-US" sz="1867"/>
          </a:p>
        </p:txBody>
      </p:sp>
      <p:sp>
        <p:nvSpPr>
          <p:cNvPr id="6" name="Text 4"/>
          <p:cNvSpPr/>
          <p:nvPr/>
        </p:nvSpPr>
        <p:spPr>
          <a:xfrm>
            <a:off x="792480" y="1584960"/>
            <a:ext cx="609600" cy="487680"/>
          </a:xfrm>
          <a:prstGeom prst="rect">
            <a:avLst/>
          </a:prstGeom>
          <a:noFill/>
          <a:ln/>
        </p:spPr>
        <p:txBody>
          <a:bodyPr wrap="square" rtlCol="0" anchor="ctr"/>
          <a:lstStyle/>
          <a:p>
            <a:pPr algn="ctr"/>
            <a:r>
              <a:rPr lang="en-US" sz="2133" b="1" dirty="0">
                <a:solidFill>
                  <a:srgbClr val="FFFFFF"/>
                </a:solidFill>
                <a:latin typeface="Trebuchet MS" pitchFamily="34" charset="0"/>
                <a:ea typeface="Trebuchet MS" pitchFamily="34" charset="-122"/>
                <a:cs typeface="Trebuchet MS" pitchFamily="34" charset="-120"/>
              </a:rPr>
              <a:t>1</a:t>
            </a:r>
            <a:endParaRPr lang="en-US" sz="2133" dirty="0"/>
          </a:p>
        </p:txBody>
      </p:sp>
      <p:sp>
        <p:nvSpPr>
          <p:cNvPr id="7" name="Text 5"/>
          <p:cNvSpPr/>
          <p:nvPr/>
        </p:nvSpPr>
        <p:spPr>
          <a:xfrm>
            <a:off x="1645920" y="1463040"/>
            <a:ext cx="9631680" cy="426720"/>
          </a:xfrm>
          <a:prstGeom prst="rect">
            <a:avLst/>
          </a:prstGeom>
          <a:noFill/>
          <a:ln/>
        </p:spPr>
        <p:txBody>
          <a:bodyPr wrap="square" rtlCol="0" anchor="ctr"/>
          <a:lstStyle/>
          <a:p>
            <a:r>
              <a:rPr lang="en-US" sz="1867" b="1" dirty="0">
                <a:solidFill>
                  <a:srgbClr val="1E4D6B"/>
                </a:solidFill>
                <a:latin typeface="Trebuchet MS" pitchFamily="34" charset="0"/>
                <a:ea typeface="Trebuchet MS" pitchFamily="34" charset="-122"/>
                <a:cs typeface="Trebuchet MS" pitchFamily="34" charset="-120"/>
              </a:rPr>
              <a:t>Cross-border collaboration is essential</a:t>
            </a:r>
            <a:endParaRPr lang="en-US" sz="1867" dirty="0"/>
          </a:p>
        </p:txBody>
      </p:sp>
      <p:sp>
        <p:nvSpPr>
          <p:cNvPr id="8" name="Text 6"/>
          <p:cNvSpPr/>
          <p:nvPr/>
        </p:nvSpPr>
        <p:spPr>
          <a:xfrm>
            <a:off x="1645920" y="1853184"/>
            <a:ext cx="9631680" cy="36576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Austria-Slovakia coordination enabled meander reconnection across borders</a:t>
            </a:r>
            <a:endParaRPr lang="en-US" sz="1467" dirty="0"/>
          </a:p>
        </p:txBody>
      </p:sp>
      <p:sp>
        <p:nvSpPr>
          <p:cNvPr id="9" name="Shape 7"/>
          <p:cNvSpPr/>
          <p:nvPr/>
        </p:nvSpPr>
        <p:spPr>
          <a:xfrm>
            <a:off x="609600" y="2414016"/>
            <a:ext cx="10972800" cy="950976"/>
          </a:xfrm>
          <a:prstGeom prst="rect">
            <a:avLst/>
          </a:prstGeom>
          <a:solidFill>
            <a:srgbClr val="F0F4F5"/>
          </a:solidFill>
          <a:ln/>
        </p:spPr>
        <p:txBody>
          <a:bodyPr/>
          <a:lstStyle/>
          <a:p>
            <a:endParaRPr lang="en-US" sz="1867"/>
          </a:p>
        </p:txBody>
      </p:sp>
      <p:sp>
        <p:nvSpPr>
          <p:cNvPr id="10" name="Shape 8"/>
          <p:cNvSpPr/>
          <p:nvPr/>
        </p:nvSpPr>
        <p:spPr>
          <a:xfrm>
            <a:off x="792480" y="2584704"/>
            <a:ext cx="609600" cy="609600"/>
          </a:xfrm>
          <a:prstGeom prst="ellipse">
            <a:avLst/>
          </a:prstGeom>
          <a:solidFill>
            <a:srgbClr val="6B8E6B"/>
          </a:solidFill>
          <a:ln/>
        </p:spPr>
        <p:txBody>
          <a:bodyPr/>
          <a:lstStyle/>
          <a:p>
            <a:endParaRPr lang="en-US" sz="1867"/>
          </a:p>
        </p:txBody>
      </p:sp>
      <p:sp>
        <p:nvSpPr>
          <p:cNvPr id="11" name="Text 9"/>
          <p:cNvSpPr/>
          <p:nvPr/>
        </p:nvSpPr>
        <p:spPr>
          <a:xfrm>
            <a:off x="792480" y="2657856"/>
            <a:ext cx="609600" cy="487680"/>
          </a:xfrm>
          <a:prstGeom prst="rect">
            <a:avLst/>
          </a:prstGeom>
          <a:noFill/>
          <a:ln/>
        </p:spPr>
        <p:txBody>
          <a:bodyPr wrap="square" rtlCol="0" anchor="ctr"/>
          <a:lstStyle/>
          <a:p>
            <a:pPr algn="ctr"/>
            <a:r>
              <a:rPr lang="en-US" sz="2133" b="1" dirty="0">
                <a:solidFill>
                  <a:srgbClr val="FFFFFF"/>
                </a:solidFill>
                <a:latin typeface="Trebuchet MS" pitchFamily="34" charset="0"/>
                <a:ea typeface="Trebuchet MS" pitchFamily="34" charset="-122"/>
                <a:cs typeface="Trebuchet MS" pitchFamily="34" charset="-120"/>
              </a:rPr>
              <a:t>2</a:t>
            </a:r>
            <a:endParaRPr lang="en-US" sz="2133" dirty="0"/>
          </a:p>
        </p:txBody>
      </p:sp>
      <p:sp>
        <p:nvSpPr>
          <p:cNvPr id="12" name="Text 10"/>
          <p:cNvSpPr/>
          <p:nvPr/>
        </p:nvSpPr>
        <p:spPr>
          <a:xfrm>
            <a:off x="1645920" y="2535936"/>
            <a:ext cx="9631680" cy="426720"/>
          </a:xfrm>
          <a:prstGeom prst="rect">
            <a:avLst/>
          </a:prstGeom>
          <a:noFill/>
          <a:ln/>
        </p:spPr>
        <p:txBody>
          <a:bodyPr wrap="square" rtlCol="0" anchor="ctr"/>
          <a:lstStyle/>
          <a:p>
            <a:r>
              <a:rPr lang="en-US" sz="1867" b="1" dirty="0">
                <a:solidFill>
                  <a:srgbClr val="1E4D6B"/>
                </a:solidFill>
                <a:latin typeface="Trebuchet MS" pitchFamily="34" charset="0"/>
                <a:ea typeface="Trebuchet MS" pitchFamily="34" charset="-122"/>
                <a:cs typeface="Trebuchet MS" pitchFamily="34" charset="-120"/>
              </a:rPr>
              <a:t>Land ownership complexity requires patience</a:t>
            </a:r>
            <a:endParaRPr lang="en-US" sz="1867" dirty="0"/>
          </a:p>
        </p:txBody>
      </p:sp>
      <p:sp>
        <p:nvSpPr>
          <p:cNvPr id="13" name="Text 11"/>
          <p:cNvSpPr/>
          <p:nvPr/>
        </p:nvSpPr>
        <p:spPr>
          <a:xfrm>
            <a:off x="1645920" y="2926080"/>
            <a:ext cx="9631680" cy="36576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delayed due to complex ownership; early stakeholder mapping critical</a:t>
            </a:r>
            <a:endParaRPr lang="en-US" sz="1467" dirty="0"/>
          </a:p>
        </p:txBody>
      </p:sp>
      <p:sp>
        <p:nvSpPr>
          <p:cNvPr id="14" name="Shape 12"/>
          <p:cNvSpPr/>
          <p:nvPr/>
        </p:nvSpPr>
        <p:spPr>
          <a:xfrm>
            <a:off x="609600" y="3486912"/>
            <a:ext cx="10972800" cy="950976"/>
          </a:xfrm>
          <a:prstGeom prst="rect">
            <a:avLst/>
          </a:prstGeom>
          <a:solidFill>
            <a:srgbClr val="F0F4F5"/>
          </a:solidFill>
          <a:ln/>
        </p:spPr>
        <p:txBody>
          <a:bodyPr/>
          <a:lstStyle/>
          <a:p>
            <a:endParaRPr lang="en-US" sz="1867"/>
          </a:p>
        </p:txBody>
      </p:sp>
      <p:sp>
        <p:nvSpPr>
          <p:cNvPr id="15" name="Shape 13"/>
          <p:cNvSpPr/>
          <p:nvPr/>
        </p:nvSpPr>
        <p:spPr>
          <a:xfrm>
            <a:off x="792480" y="3657600"/>
            <a:ext cx="609600" cy="609600"/>
          </a:xfrm>
          <a:prstGeom prst="ellipse">
            <a:avLst/>
          </a:prstGeom>
          <a:solidFill>
            <a:srgbClr val="2C5F2D"/>
          </a:solidFill>
          <a:ln/>
        </p:spPr>
        <p:txBody>
          <a:bodyPr/>
          <a:lstStyle/>
          <a:p>
            <a:endParaRPr lang="en-US" sz="1867"/>
          </a:p>
        </p:txBody>
      </p:sp>
      <p:sp>
        <p:nvSpPr>
          <p:cNvPr id="16" name="Text 14"/>
          <p:cNvSpPr/>
          <p:nvPr/>
        </p:nvSpPr>
        <p:spPr>
          <a:xfrm>
            <a:off x="792480" y="3730752"/>
            <a:ext cx="609600" cy="487680"/>
          </a:xfrm>
          <a:prstGeom prst="rect">
            <a:avLst/>
          </a:prstGeom>
          <a:noFill/>
          <a:ln/>
        </p:spPr>
        <p:txBody>
          <a:bodyPr wrap="square" rtlCol="0" anchor="ctr"/>
          <a:lstStyle/>
          <a:p>
            <a:pPr algn="ctr"/>
            <a:r>
              <a:rPr lang="en-US" sz="2133" b="1" dirty="0">
                <a:solidFill>
                  <a:srgbClr val="FFFFFF"/>
                </a:solidFill>
                <a:latin typeface="Trebuchet MS" pitchFamily="34" charset="0"/>
                <a:ea typeface="Trebuchet MS" pitchFamily="34" charset="-122"/>
                <a:cs typeface="Trebuchet MS" pitchFamily="34" charset="-120"/>
              </a:rPr>
              <a:t>3</a:t>
            </a:r>
            <a:endParaRPr lang="en-US" sz="2133" dirty="0"/>
          </a:p>
        </p:txBody>
      </p:sp>
      <p:sp>
        <p:nvSpPr>
          <p:cNvPr id="17" name="Text 15"/>
          <p:cNvSpPr/>
          <p:nvPr/>
        </p:nvSpPr>
        <p:spPr>
          <a:xfrm>
            <a:off x="1645920" y="3608832"/>
            <a:ext cx="9631680" cy="426720"/>
          </a:xfrm>
          <a:prstGeom prst="rect">
            <a:avLst/>
          </a:prstGeom>
          <a:noFill/>
          <a:ln/>
        </p:spPr>
        <p:txBody>
          <a:bodyPr wrap="square" rtlCol="0" anchor="ctr"/>
          <a:lstStyle/>
          <a:p>
            <a:r>
              <a:rPr lang="en-US" sz="1867" b="1" dirty="0">
                <a:solidFill>
                  <a:srgbClr val="1E4D6B"/>
                </a:solidFill>
                <a:latin typeface="Trebuchet MS" pitchFamily="34" charset="0"/>
                <a:ea typeface="Trebuchet MS" pitchFamily="34" charset="-122"/>
                <a:cs typeface="Trebuchet MS" pitchFamily="34" charset="-120"/>
              </a:rPr>
              <a:t>Flexible approaches handle procurement challenges</a:t>
            </a:r>
            <a:endParaRPr lang="en-US" sz="1867" dirty="0"/>
          </a:p>
        </p:txBody>
      </p:sp>
      <p:sp>
        <p:nvSpPr>
          <p:cNvPr id="18" name="Text 16"/>
          <p:cNvSpPr/>
          <p:nvPr/>
        </p:nvSpPr>
        <p:spPr>
          <a:xfrm>
            <a:off x="1645920" y="3998976"/>
            <a:ext cx="9631680" cy="36576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adapted when tenders failed; in-house expertise provided solutions</a:t>
            </a:r>
            <a:endParaRPr lang="en-US" sz="1467" dirty="0"/>
          </a:p>
        </p:txBody>
      </p:sp>
      <p:sp>
        <p:nvSpPr>
          <p:cNvPr id="19" name="Shape 17"/>
          <p:cNvSpPr/>
          <p:nvPr/>
        </p:nvSpPr>
        <p:spPr>
          <a:xfrm>
            <a:off x="609600" y="4559808"/>
            <a:ext cx="10972800" cy="950976"/>
          </a:xfrm>
          <a:prstGeom prst="rect">
            <a:avLst/>
          </a:prstGeom>
          <a:solidFill>
            <a:srgbClr val="F0F4F5"/>
          </a:solidFill>
          <a:ln/>
        </p:spPr>
        <p:txBody>
          <a:bodyPr/>
          <a:lstStyle/>
          <a:p>
            <a:endParaRPr lang="en-US" sz="1867"/>
          </a:p>
        </p:txBody>
      </p:sp>
      <p:sp>
        <p:nvSpPr>
          <p:cNvPr id="20" name="Shape 18"/>
          <p:cNvSpPr/>
          <p:nvPr/>
        </p:nvSpPr>
        <p:spPr>
          <a:xfrm>
            <a:off x="792480" y="4730496"/>
            <a:ext cx="609600" cy="609600"/>
          </a:xfrm>
          <a:prstGeom prst="ellipse">
            <a:avLst/>
          </a:prstGeom>
          <a:solidFill>
            <a:srgbClr val="C4A962"/>
          </a:solidFill>
          <a:ln/>
        </p:spPr>
        <p:txBody>
          <a:bodyPr/>
          <a:lstStyle/>
          <a:p>
            <a:endParaRPr lang="en-US" sz="1867"/>
          </a:p>
        </p:txBody>
      </p:sp>
      <p:sp>
        <p:nvSpPr>
          <p:cNvPr id="21" name="Text 19"/>
          <p:cNvSpPr/>
          <p:nvPr/>
        </p:nvSpPr>
        <p:spPr>
          <a:xfrm>
            <a:off x="792480" y="4803648"/>
            <a:ext cx="609600" cy="487680"/>
          </a:xfrm>
          <a:prstGeom prst="rect">
            <a:avLst/>
          </a:prstGeom>
          <a:noFill/>
          <a:ln/>
        </p:spPr>
        <p:txBody>
          <a:bodyPr wrap="square" rtlCol="0" anchor="ctr"/>
          <a:lstStyle/>
          <a:p>
            <a:pPr algn="ctr"/>
            <a:r>
              <a:rPr lang="en-US" sz="2133" b="1" dirty="0">
                <a:solidFill>
                  <a:srgbClr val="FFFFFF"/>
                </a:solidFill>
                <a:latin typeface="Trebuchet MS" pitchFamily="34" charset="0"/>
                <a:ea typeface="Trebuchet MS" pitchFamily="34" charset="-122"/>
                <a:cs typeface="Trebuchet MS" pitchFamily="34" charset="-120"/>
              </a:rPr>
              <a:t>4</a:t>
            </a:r>
            <a:endParaRPr lang="en-US" sz="2133" dirty="0"/>
          </a:p>
        </p:txBody>
      </p:sp>
      <p:sp>
        <p:nvSpPr>
          <p:cNvPr id="22" name="Text 20"/>
          <p:cNvSpPr/>
          <p:nvPr/>
        </p:nvSpPr>
        <p:spPr>
          <a:xfrm>
            <a:off x="1645920" y="4681728"/>
            <a:ext cx="9631680" cy="426720"/>
          </a:xfrm>
          <a:prstGeom prst="rect">
            <a:avLst/>
          </a:prstGeom>
          <a:noFill/>
          <a:ln/>
        </p:spPr>
        <p:txBody>
          <a:bodyPr wrap="square" rtlCol="0" anchor="ctr"/>
          <a:lstStyle/>
          <a:p>
            <a:r>
              <a:rPr lang="en-US" sz="1867" b="1" dirty="0">
                <a:solidFill>
                  <a:srgbClr val="1E4D6B"/>
                </a:solidFill>
                <a:latin typeface="Trebuchet MS" pitchFamily="34" charset="0"/>
                <a:ea typeface="Trebuchet MS" pitchFamily="34" charset="-122"/>
                <a:cs typeface="Trebuchet MS" pitchFamily="34" charset="-120"/>
              </a:rPr>
              <a:t>Participatory planning builds support</a:t>
            </a:r>
            <a:endParaRPr lang="en-US" sz="1867" dirty="0"/>
          </a:p>
        </p:txBody>
      </p:sp>
      <p:sp>
        <p:nvSpPr>
          <p:cNvPr id="23" name="Text 21"/>
          <p:cNvSpPr/>
          <p:nvPr/>
        </p:nvSpPr>
        <p:spPr>
          <a:xfrm>
            <a:off x="1645920" y="5071872"/>
            <a:ext cx="9631680" cy="36576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roundtables with fishermen and tourism created shared ownership</a:t>
            </a:r>
            <a:endParaRPr lang="en-US" sz="1467" dirty="0"/>
          </a:p>
        </p:txBody>
      </p:sp>
      <p:sp>
        <p:nvSpPr>
          <p:cNvPr id="24" name="Shape 22"/>
          <p:cNvSpPr/>
          <p:nvPr/>
        </p:nvSpPr>
        <p:spPr>
          <a:xfrm>
            <a:off x="609600" y="5632704"/>
            <a:ext cx="10972800" cy="950976"/>
          </a:xfrm>
          <a:prstGeom prst="rect">
            <a:avLst/>
          </a:prstGeom>
          <a:solidFill>
            <a:srgbClr val="F0F4F5"/>
          </a:solidFill>
          <a:ln/>
        </p:spPr>
        <p:txBody>
          <a:bodyPr/>
          <a:lstStyle/>
          <a:p>
            <a:endParaRPr lang="en-US" sz="1867"/>
          </a:p>
        </p:txBody>
      </p:sp>
      <p:sp>
        <p:nvSpPr>
          <p:cNvPr id="25" name="Shape 23"/>
          <p:cNvSpPr/>
          <p:nvPr/>
        </p:nvSpPr>
        <p:spPr>
          <a:xfrm>
            <a:off x="792480" y="5803392"/>
            <a:ext cx="609600" cy="609600"/>
          </a:xfrm>
          <a:prstGeom prst="ellipse">
            <a:avLst/>
          </a:prstGeom>
          <a:solidFill>
            <a:srgbClr val="1E4D6B"/>
          </a:solidFill>
          <a:ln/>
        </p:spPr>
        <p:txBody>
          <a:bodyPr/>
          <a:lstStyle/>
          <a:p>
            <a:endParaRPr lang="en-US" sz="1867"/>
          </a:p>
        </p:txBody>
      </p:sp>
      <p:sp>
        <p:nvSpPr>
          <p:cNvPr id="26" name="Text 24"/>
          <p:cNvSpPr/>
          <p:nvPr/>
        </p:nvSpPr>
        <p:spPr>
          <a:xfrm>
            <a:off x="792480" y="5876544"/>
            <a:ext cx="609600" cy="487680"/>
          </a:xfrm>
          <a:prstGeom prst="rect">
            <a:avLst/>
          </a:prstGeom>
          <a:noFill/>
          <a:ln/>
        </p:spPr>
        <p:txBody>
          <a:bodyPr wrap="square" rtlCol="0" anchor="ctr"/>
          <a:lstStyle/>
          <a:p>
            <a:pPr algn="ctr"/>
            <a:r>
              <a:rPr lang="en-US" sz="2133" b="1" dirty="0">
                <a:solidFill>
                  <a:srgbClr val="FFFFFF"/>
                </a:solidFill>
                <a:latin typeface="Trebuchet MS" pitchFamily="34" charset="0"/>
                <a:ea typeface="Trebuchet MS" pitchFamily="34" charset="-122"/>
                <a:cs typeface="Trebuchet MS" pitchFamily="34" charset="-120"/>
              </a:rPr>
              <a:t>5</a:t>
            </a:r>
            <a:endParaRPr lang="en-US" sz="2133" dirty="0"/>
          </a:p>
        </p:txBody>
      </p:sp>
      <p:sp>
        <p:nvSpPr>
          <p:cNvPr id="27" name="Text 25"/>
          <p:cNvSpPr/>
          <p:nvPr/>
        </p:nvSpPr>
        <p:spPr>
          <a:xfrm>
            <a:off x="1645920" y="5754624"/>
            <a:ext cx="9631680" cy="426720"/>
          </a:xfrm>
          <a:prstGeom prst="rect">
            <a:avLst/>
          </a:prstGeom>
          <a:noFill/>
          <a:ln/>
        </p:spPr>
        <p:txBody>
          <a:bodyPr wrap="square" rtlCol="0" anchor="ctr"/>
          <a:lstStyle/>
          <a:p>
            <a:r>
              <a:rPr lang="en-US" sz="1867" b="1" dirty="0">
                <a:solidFill>
                  <a:srgbClr val="1E4D6B"/>
                </a:solidFill>
                <a:latin typeface="Trebuchet MS" pitchFamily="34" charset="0"/>
                <a:ea typeface="Trebuchet MS" pitchFamily="34" charset="-122"/>
                <a:cs typeface="Trebuchet MS" pitchFamily="34" charset="-120"/>
              </a:rPr>
              <a:t>Monitoring must precede intervention</a:t>
            </a:r>
            <a:endParaRPr lang="en-US" sz="1867" dirty="0"/>
          </a:p>
        </p:txBody>
      </p:sp>
      <p:sp>
        <p:nvSpPr>
          <p:cNvPr id="28" name="Text 26"/>
          <p:cNvSpPr/>
          <p:nvPr/>
        </p:nvSpPr>
        <p:spPr>
          <a:xfrm>
            <a:off x="1645920" y="6144768"/>
            <a:ext cx="9631680" cy="36576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Baseline data essential; pre-monitoring in all sites before works begin</a:t>
            </a:r>
            <a:endParaRPr lang="en-US" sz="1467"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9600" y="487680"/>
            <a:ext cx="10972800" cy="609600"/>
          </a:xfrm>
          <a:prstGeom prst="rect">
            <a:avLst/>
          </a:prstGeom>
          <a:noFill/>
          <a:ln/>
        </p:spPr>
        <p:txBody>
          <a:bodyPr wrap="square" rtlCol="0" anchor="ctr"/>
          <a:lstStyle/>
          <a:p>
            <a:r>
              <a:rPr lang="en-US" sz="4267" b="1" dirty="0">
                <a:solidFill>
                  <a:srgbClr val="1E4D6B"/>
                </a:solidFill>
                <a:latin typeface="Trebuchet MS" pitchFamily="34" charset="0"/>
                <a:ea typeface="Trebuchet MS" pitchFamily="34" charset="-122"/>
                <a:cs typeface="Trebuchet MS" pitchFamily="34" charset="-120"/>
              </a:rPr>
              <a:t>The Restore4Life Platform</a:t>
            </a:r>
            <a:endParaRPr lang="en-US" sz="4267" dirty="0"/>
          </a:p>
        </p:txBody>
      </p:sp>
      <p:sp>
        <p:nvSpPr>
          <p:cNvPr id="3" name="Text 1"/>
          <p:cNvSpPr/>
          <p:nvPr/>
        </p:nvSpPr>
        <p:spPr>
          <a:xfrm>
            <a:off x="609600" y="1097280"/>
            <a:ext cx="10972800" cy="365760"/>
          </a:xfrm>
          <a:prstGeom prst="rect">
            <a:avLst/>
          </a:prstGeom>
          <a:noFill/>
          <a:ln/>
        </p:spPr>
        <p:txBody>
          <a:bodyPr wrap="square" rtlCol="0" anchor="ctr"/>
          <a:lstStyle/>
          <a:p>
            <a:r>
              <a:rPr lang="en-US" sz="1867" i="1" dirty="0">
                <a:solidFill>
                  <a:srgbClr val="0D7377"/>
                </a:solidFill>
                <a:latin typeface="Calibri" pitchFamily="34" charset="0"/>
                <a:ea typeface="Calibri" pitchFamily="34" charset="-122"/>
                <a:cs typeface="Calibri" pitchFamily="34" charset="-120"/>
              </a:rPr>
              <a:t>Danube Basin Knowledge Hub for Wetland Restoration</a:t>
            </a:r>
            <a:endParaRPr lang="en-US" sz="1867" dirty="0"/>
          </a:p>
        </p:txBody>
      </p:sp>
      <p:sp>
        <p:nvSpPr>
          <p:cNvPr id="4" name="Shape 2"/>
          <p:cNvSpPr/>
          <p:nvPr/>
        </p:nvSpPr>
        <p:spPr>
          <a:xfrm>
            <a:off x="609600" y="1706880"/>
            <a:ext cx="5364480" cy="182880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5" name="Shape 3"/>
          <p:cNvSpPr/>
          <p:nvPr/>
        </p:nvSpPr>
        <p:spPr>
          <a:xfrm>
            <a:off x="609600" y="1706880"/>
            <a:ext cx="121920" cy="1828800"/>
          </a:xfrm>
          <a:prstGeom prst="rect">
            <a:avLst/>
          </a:prstGeom>
          <a:solidFill>
            <a:srgbClr val="0D7377"/>
          </a:solidFill>
          <a:ln/>
        </p:spPr>
        <p:txBody>
          <a:bodyPr/>
          <a:lstStyle/>
          <a:p>
            <a:endParaRPr lang="en-US" sz="1867"/>
          </a:p>
        </p:txBody>
      </p:sp>
      <p:sp>
        <p:nvSpPr>
          <p:cNvPr id="6" name="Text 4"/>
          <p:cNvSpPr/>
          <p:nvPr/>
        </p:nvSpPr>
        <p:spPr>
          <a:xfrm>
            <a:off x="914400" y="1889760"/>
            <a:ext cx="4876800" cy="42672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Data Repository</a:t>
            </a:r>
            <a:endParaRPr lang="en-US" sz="2000" dirty="0"/>
          </a:p>
        </p:txBody>
      </p:sp>
      <p:sp>
        <p:nvSpPr>
          <p:cNvPr id="7" name="Text 5"/>
          <p:cNvSpPr/>
          <p:nvPr/>
        </p:nvSpPr>
        <p:spPr>
          <a:xfrm>
            <a:off x="914400" y="2377440"/>
            <a:ext cx="4876800" cy="97536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Centralized monitoring data, satellite imagery, and field measurements from all sites</a:t>
            </a:r>
            <a:endParaRPr lang="en-US" sz="1467" dirty="0"/>
          </a:p>
        </p:txBody>
      </p:sp>
      <p:sp>
        <p:nvSpPr>
          <p:cNvPr id="8" name="Shape 6"/>
          <p:cNvSpPr/>
          <p:nvPr/>
        </p:nvSpPr>
        <p:spPr>
          <a:xfrm>
            <a:off x="6339840" y="1706880"/>
            <a:ext cx="5364480" cy="182880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9" name="Shape 7"/>
          <p:cNvSpPr/>
          <p:nvPr/>
        </p:nvSpPr>
        <p:spPr>
          <a:xfrm>
            <a:off x="6339840" y="1706880"/>
            <a:ext cx="121920" cy="1828800"/>
          </a:xfrm>
          <a:prstGeom prst="rect">
            <a:avLst/>
          </a:prstGeom>
          <a:solidFill>
            <a:srgbClr val="0D7377"/>
          </a:solidFill>
          <a:ln/>
        </p:spPr>
        <p:txBody>
          <a:bodyPr/>
          <a:lstStyle/>
          <a:p>
            <a:endParaRPr lang="en-US" sz="1867"/>
          </a:p>
        </p:txBody>
      </p:sp>
      <p:sp>
        <p:nvSpPr>
          <p:cNvPr id="10" name="Text 8"/>
          <p:cNvSpPr/>
          <p:nvPr/>
        </p:nvSpPr>
        <p:spPr>
          <a:xfrm>
            <a:off x="6644640" y="1889760"/>
            <a:ext cx="4876800" cy="42672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Best Practices Library</a:t>
            </a:r>
            <a:endParaRPr lang="en-US" sz="2000" dirty="0"/>
          </a:p>
        </p:txBody>
      </p:sp>
      <p:sp>
        <p:nvSpPr>
          <p:cNvPr id="11" name="Text 9"/>
          <p:cNvSpPr/>
          <p:nvPr/>
        </p:nvSpPr>
        <p:spPr>
          <a:xfrm>
            <a:off x="6644640" y="2377440"/>
            <a:ext cx="4876800" cy="97536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Documented restoration approaches, lessons learned, and replicable methodologies</a:t>
            </a:r>
            <a:endParaRPr lang="en-US" sz="1467" dirty="0"/>
          </a:p>
        </p:txBody>
      </p:sp>
      <p:sp>
        <p:nvSpPr>
          <p:cNvPr id="12" name="Shape 10"/>
          <p:cNvSpPr/>
          <p:nvPr/>
        </p:nvSpPr>
        <p:spPr>
          <a:xfrm>
            <a:off x="609600" y="3779520"/>
            <a:ext cx="5364480" cy="182880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13" name="Shape 11"/>
          <p:cNvSpPr/>
          <p:nvPr/>
        </p:nvSpPr>
        <p:spPr>
          <a:xfrm>
            <a:off x="609600" y="3779520"/>
            <a:ext cx="121920" cy="1828800"/>
          </a:xfrm>
          <a:prstGeom prst="rect">
            <a:avLst/>
          </a:prstGeom>
          <a:solidFill>
            <a:srgbClr val="0D7377"/>
          </a:solidFill>
          <a:ln/>
        </p:spPr>
        <p:txBody>
          <a:bodyPr/>
          <a:lstStyle/>
          <a:p>
            <a:endParaRPr lang="en-US" sz="1867"/>
          </a:p>
        </p:txBody>
      </p:sp>
      <p:sp>
        <p:nvSpPr>
          <p:cNvPr id="14" name="Text 12"/>
          <p:cNvSpPr/>
          <p:nvPr/>
        </p:nvSpPr>
        <p:spPr>
          <a:xfrm>
            <a:off x="914400" y="3962400"/>
            <a:ext cx="4876800" cy="42672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Stakeholder Network</a:t>
            </a:r>
            <a:endParaRPr lang="en-US" sz="2000" dirty="0"/>
          </a:p>
        </p:txBody>
      </p:sp>
      <p:sp>
        <p:nvSpPr>
          <p:cNvPr id="15" name="Text 13"/>
          <p:cNvSpPr/>
          <p:nvPr/>
        </p:nvSpPr>
        <p:spPr>
          <a:xfrm>
            <a:off x="914400" y="4450080"/>
            <a:ext cx="4876800" cy="97536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Connected community across 31 partners and 12 countries for knowledge exchange</a:t>
            </a:r>
            <a:endParaRPr lang="en-US" sz="1467" dirty="0"/>
          </a:p>
        </p:txBody>
      </p:sp>
      <p:sp>
        <p:nvSpPr>
          <p:cNvPr id="16" name="Shape 14"/>
          <p:cNvSpPr/>
          <p:nvPr/>
        </p:nvSpPr>
        <p:spPr>
          <a:xfrm>
            <a:off x="6339840" y="3779520"/>
            <a:ext cx="5364480" cy="182880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17" name="Shape 15"/>
          <p:cNvSpPr/>
          <p:nvPr/>
        </p:nvSpPr>
        <p:spPr>
          <a:xfrm>
            <a:off x="6339840" y="3779520"/>
            <a:ext cx="121920" cy="1828800"/>
          </a:xfrm>
          <a:prstGeom prst="rect">
            <a:avLst/>
          </a:prstGeom>
          <a:solidFill>
            <a:srgbClr val="0D7377"/>
          </a:solidFill>
          <a:ln/>
        </p:spPr>
        <p:txBody>
          <a:bodyPr/>
          <a:lstStyle/>
          <a:p>
            <a:endParaRPr lang="en-US" sz="1867"/>
          </a:p>
        </p:txBody>
      </p:sp>
      <p:sp>
        <p:nvSpPr>
          <p:cNvPr id="18" name="Text 16"/>
          <p:cNvSpPr/>
          <p:nvPr/>
        </p:nvSpPr>
        <p:spPr>
          <a:xfrm>
            <a:off x="6644640" y="3962400"/>
            <a:ext cx="4876800" cy="42672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Decision Support Tools</a:t>
            </a:r>
            <a:endParaRPr lang="en-US" sz="2000" dirty="0"/>
          </a:p>
        </p:txBody>
      </p:sp>
      <p:sp>
        <p:nvSpPr>
          <p:cNvPr id="19" name="Text 17"/>
          <p:cNvSpPr/>
          <p:nvPr/>
        </p:nvSpPr>
        <p:spPr>
          <a:xfrm>
            <a:off x="6644640" y="4450080"/>
            <a:ext cx="4876800" cy="97536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Hydrological models, carbon calculators, and ML-based monitoring tools</a:t>
            </a:r>
            <a:endParaRPr lang="en-US" sz="1467" dirty="0"/>
          </a:p>
        </p:txBody>
      </p:sp>
      <p:sp>
        <p:nvSpPr>
          <p:cNvPr id="20" name="Shape 18"/>
          <p:cNvSpPr/>
          <p:nvPr/>
        </p:nvSpPr>
        <p:spPr>
          <a:xfrm>
            <a:off x="3048000" y="5913120"/>
            <a:ext cx="6096000" cy="731520"/>
          </a:xfrm>
          <a:prstGeom prst="rect">
            <a:avLst/>
          </a:prstGeom>
          <a:solidFill>
            <a:srgbClr val="1E4D6B"/>
          </a:solidFill>
          <a:ln/>
        </p:spPr>
        <p:txBody>
          <a:bodyPr/>
          <a:lstStyle/>
          <a:p>
            <a:endParaRPr lang="en-US" sz="1867"/>
          </a:p>
        </p:txBody>
      </p:sp>
      <p:sp>
        <p:nvSpPr>
          <p:cNvPr id="21" name="Text 19"/>
          <p:cNvSpPr/>
          <p:nvPr/>
        </p:nvSpPr>
        <p:spPr>
          <a:xfrm>
            <a:off x="3048000" y="6035040"/>
            <a:ext cx="6096000" cy="487680"/>
          </a:xfrm>
          <a:prstGeom prst="rect">
            <a:avLst/>
          </a:prstGeom>
          <a:noFill/>
          <a:ln/>
        </p:spPr>
        <p:txBody>
          <a:bodyPr wrap="square" rtlCol="0" anchor="ctr"/>
          <a:lstStyle/>
          <a:p>
            <a:pPr algn="ctr"/>
            <a:r>
              <a:rPr lang="en-US" sz="2400" b="1" dirty="0">
                <a:solidFill>
                  <a:srgbClr val="FFFFFF"/>
                </a:solidFill>
                <a:latin typeface="Trebuchet MS" pitchFamily="34" charset="0"/>
                <a:ea typeface="Trebuchet MS" pitchFamily="34" charset="-122"/>
                <a:cs typeface="Trebuchet MS" pitchFamily="34" charset="-120"/>
              </a:rPr>
              <a:t>platform.restore4life.eu</a:t>
            </a:r>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D03AF-F2F4-FB8F-F62E-87C4E6A4FD3C}"/>
              </a:ext>
            </a:extLst>
          </p:cNvPr>
          <p:cNvSpPr>
            <a:spLocks noGrp="1"/>
          </p:cNvSpPr>
          <p:nvPr>
            <p:ph type="title"/>
          </p:nvPr>
        </p:nvSpPr>
        <p:spPr>
          <a:xfrm>
            <a:off x="623391" y="2633701"/>
            <a:ext cx="10739089" cy="1325563"/>
          </a:xfrm>
        </p:spPr>
        <p:txBody>
          <a:bodyPr>
            <a:normAutofit fontScale="90000"/>
          </a:bodyPr>
          <a:lstStyle/>
          <a:p>
            <a:r>
              <a:rPr lang="en-US" dirty="0"/>
              <a:t>Let’s see the </a:t>
            </a:r>
            <a:br>
              <a:rPr lang="en-US" dirty="0"/>
            </a:br>
            <a:r>
              <a:rPr lang="en-US" dirty="0"/>
              <a:t>DANUBE RESTORATION HUB!</a:t>
            </a:r>
          </a:p>
        </p:txBody>
      </p:sp>
    </p:spTree>
    <p:extLst>
      <p:ext uri="{BB962C8B-B14F-4D97-AF65-F5344CB8AC3E}">
        <p14:creationId xmlns:p14="http://schemas.microsoft.com/office/powerpoint/2010/main" val="30373089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097280"/>
          </a:xfrm>
          <a:prstGeom prst="rect">
            <a:avLst/>
          </a:prstGeom>
          <a:solidFill>
            <a:srgbClr val="0D7377"/>
          </a:solidFill>
          <a:ln/>
        </p:spPr>
        <p:txBody>
          <a:bodyPr/>
          <a:lstStyle/>
          <a:p>
            <a:endParaRPr lang="en-US" sz="1867"/>
          </a:p>
        </p:txBody>
      </p:sp>
      <p:sp>
        <p:nvSpPr>
          <p:cNvPr id="3" name="Text 1"/>
          <p:cNvSpPr/>
          <p:nvPr/>
        </p:nvSpPr>
        <p:spPr>
          <a:xfrm>
            <a:off x="609600" y="243840"/>
            <a:ext cx="10972800" cy="609600"/>
          </a:xfrm>
          <a:prstGeom prst="rect">
            <a:avLst/>
          </a:prstGeom>
          <a:noFill/>
          <a:ln/>
        </p:spPr>
        <p:txBody>
          <a:bodyPr wrap="square" rtlCol="0" anchor="ctr"/>
          <a:lstStyle/>
          <a:p>
            <a:r>
              <a:rPr lang="en-US" sz="3467" b="1" dirty="0">
                <a:solidFill>
                  <a:srgbClr val="FFFFFF"/>
                </a:solidFill>
                <a:latin typeface="Trebuchet MS" pitchFamily="34" charset="0"/>
                <a:ea typeface="Trebuchet MS" pitchFamily="34" charset="-122"/>
                <a:cs typeface="Trebuchet MS" pitchFamily="34" charset="-120"/>
              </a:rPr>
              <a:t>Looking Forward: 2026 and Beyond</a:t>
            </a:r>
            <a:endParaRPr lang="en-US" sz="3467" dirty="0"/>
          </a:p>
        </p:txBody>
      </p:sp>
      <p:sp>
        <p:nvSpPr>
          <p:cNvPr id="8" name="Text 6"/>
          <p:cNvSpPr/>
          <p:nvPr/>
        </p:nvSpPr>
        <p:spPr>
          <a:xfrm>
            <a:off x="141211" y="1325880"/>
            <a:ext cx="5364480" cy="548640"/>
          </a:xfrm>
          <a:prstGeom prst="rect">
            <a:avLst/>
          </a:prstGeom>
          <a:noFill/>
          <a:ln/>
        </p:spPr>
        <p:txBody>
          <a:bodyPr wrap="square" rtlCol="0" anchor="ctr"/>
          <a:lstStyle/>
          <a:p>
            <a:pPr algn="ctr"/>
            <a:r>
              <a:rPr lang="en-US" sz="2667" b="1" dirty="0">
                <a:solidFill>
                  <a:srgbClr val="6B8E6B"/>
                </a:solidFill>
                <a:latin typeface="Trebuchet MS" pitchFamily="34" charset="0"/>
                <a:ea typeface="Trebuchet MS" pitchFamily="34" charset="-122"/>
                <a:cs typeface="Trebuchet MS" pitchFamily="34" charset="-120"/>
              </a:rPr>
              <a:t>2027- 2300!</a:t>
            </a:r>
            <a:endParaRPr lang="en-US" sz="2667" dirty="0"/>
          </a:p>
        </p:txBody>
      </p:sp>
      <p:sp>
        <p:nvSpPr>
          <p:cNvPr id="10" name="Shape 8"/>
          <p:cNvSpPr/>
          <p:nvPr/>
        </p:nvSpPr>
        <p:spPr>
          <a:xfrm>
            <a:off x="609600" y="2133600"/>
            <a:ext cx="10972800" cy="2438400"/>
          </a:xfrm>
          <a:prstGeom prst="rect">
            <a:avLst/>
          </a:prstGeom>
          <a:solidFill>
            <a:srgbClr val="1E4D6B"/>
          </a:solidFill>
          <a:ln/>
        </p:spPr>
        <p:txBody>
          <a:bodyPr/>
          <a:lstStyle/>
          <a:p>
            <a:endParaRPr lang="en-US" sz="1867"/>
          </a:p>
        </p:txBody>
      </p:sp>
      <p:sp>
        <p:nvSpPr>
          <p:cNvPr id="12" name="Text 10"/>
          <p:cNvSpPr/>
          <p:nvPr/>
        </p:nvSpPr>
        <p:spPr>
          <a:xfrm>
            <a:off x="792480" y="2636520"/>
            <a:ext cx="10607040" cy="1584960"/>
          </a:xfrm>
          <a:prstGeom prst="rect">
            <a:avLst/>
          </a:prstGeom>
          <a:noFill/>
          <a:ln/>
        </p:spPr>
        <p:txBody>
          <a:bodyPr wrap="square" rtlCol="0" anchor="ctr"/>
          <a:lstStyle/>
          <a:p>
            <a:pPr>
              <a:spcAft>
                <a:spcPts val="533"/>
              </a:spcAft>
            </a:pPr>
            <a:r>
              <a:rPr lang="en-US" sz="1733" dirty="0">
                <a:solidFill>
                  <a:srgbClr val="F5F5F0"/>
                </a:solidFill>
                <a:latin typeface="Calibri" pitchFamily="34" charset="0"/>
                <a:ea typeface="Calibri" pitchFamily="34" charset="-122"/>
                <a:cs typeface="Calibri" pitchFamily="34" charset="-120"/>
              </a:rPr>
              <a:t>• Scalable restoration models for the entire Danube Basin</a:t>
            </a:r>
          </a:p>
          <a:p>
            <a:pPr>
              <a:spcAft>
                <a:spcPts val="533"/>
              </a:spcAft>
            </a:pPr>
            <a:r>
              <a:rPr lang="en-US" sz="1733" b="1" dirty="0">
                <a:solidFill>
                  <a:srgbClr val="F5F5F0"/>
                </a:solidFill>
                <a:latin typeface="Calibri" pitchFamily="34" charset="0"/>
                <a:ea typeface="Calibri" pitchFamily="34" charset="-122"/>
                <a:cs typeface="Calibri" pitchFamily="34" charset="-120"/>
              </a:rPr>
              <a:t>• Web platform – Danube Restoration HUB (</a:t>
            </a:r>
            <a:r>
              <a:rPr lang="en-US" sz="1733" dirty="0">
                <a:solidFill>
                  <a:srgbClr val="F5F5F0"/>
                </a:solidFill>
                <a:latin typeface="Calibri" pitchFamily="34" charset="0"/>
                <a:ea typeface="Calibri" pitchFamily="34" charset="-122"/>
                <a:cs typeface="Calibri" pitchFamily="34" charset="-120"/>
              </a:rPr>
              <a:t>Knowledge platform as permanent resource for practitioners)</a:t>
            </a:r>
            <a:endParaRPr lang="en-US" sz="1733" b="1" dirty="0"/>
          </a:p>
          <a:p>
            <a:pPr>
              <a:spcAft>
                <a:spcPts val="533"/>
              </a:spcAft>
            </a:pPr>
            <a:r>
              <a:rPr lang="en-US" sz="1733" dirty="0">
                <a:solidFill>
                  <a:srgbClr val="F5F5F0"/>
                </a:solidFill>
                <a:latin typeface="Calibri" pitchFamily="34" charset="0"/>
                <a:ea typeface="Calibri" pitchFamily="34" charset="-122"/>
                <a:cs typeface="Calibri" pitchFamily="34" charset="-120"/>
              </a:rPr>
              <a:t>• Integrated monitoring protocols adopted by national agencies</a:t>
            </a:r>
            <a:endParaRPr lang="en-US" sz="1733" dirty="0"/>
          </a:p>
          <a:p>
            <a:pPr>
              <a:spcAft>
                <a:spcPts val="533"/>
              </a:spcAft>
            </a:pPr>
            <a:r>
              <a:rPr lang="en-US" sz="1733" dirty="0">
                <a:solidFill>
                  <a:srgbClr val="F5F5F0"/>
                </a:solidFill>
                <a:latin typeface="Calibri" pitchFamily="34" charset="0"/>
                <a:ea typeface="Calibri" pitchFamily="34" charset="-122"/>
                <a:cs typeface="Calibri" pitchFamily="34" charset="-120"/>
              </a:rPr>
              <a:t>• Cross-border cooperation frameworks for transnational ecosystems</a:t>
            </a:r>
            <a:endParaRPr lang="en-US" sz="1733" dirty="0"/>
          </a:p>
          <a:p>
            <a:pPr>
              <a:spcAft>
                <a:spcPts val="533"/>
              </a:spcAft>
            </a:pPr>
            <a:r>
              <a:rPr lang="en-US" sz="1733" dirty="0">
                <a:solidFill>
                  <a:srgbClr val="F5F5F0"/>
                </a:solidFill>
                <a:latin typeface="Calibri" pitchFamily="34" charset="0"/>
                <a:ea typeface="Calibri" pitchFamily="34" charset="-122"/>
                <a:cs typeface="Calibri" pitchFamily="34" charset="-120"/>
              </a:rPr>
              <a:t>• Contribution to EU Nature Restoration Law targets</a:t>
            </a:r>
            <a:endParaRPr lang="en-US" sz="1733"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7"/>
          <p:cNvSpPr txBox="1">
            <a:spLocks noGrp="1"/>
          </p:cNvSpPr>
          <p:nvPr>
            <p:ph type="title"/>
          </p:nvPr>
        </p:nvSpPr>
        <p:spPr>
          <a:xfrm>
            <a:off x="620960" y="299695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7000"/>
              <a:buFont typeface="Comfortaa"/>
              <a:buNone/>
            </a:pPr>
            <a:r>
              <a:rPr lang="en-GB" sz="7000" dirty="0"/>
              <a:t>Thank you!</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5B982D-CE2C-138C-19B1-881DB8D48DD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C086690-9277-A725-44A7-6835439E8D2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3</a:t>
            </a:fld>
            <a:endParaRPr lang="en-GB"/>
          </a:p>
        </p:txBody>
      </p:sp>
      <p:sp>
        <p:nvSpPr>
          <p:cNvPr id="5" name="Text 0">
            <a:extLst>
              <a:ext uri="{FF2B5EF4-FFF2-40B4-BE49-F238E27FC236}">
                <a16:creationId xmlns:a16="http://schemas.microsoft.com/office/drawing/2014/main" id="{4F121564-1862-B49F-E8B3-846B5B5045DA}"/>
              </a:ext>
            </a:extLst>
          </p:cNvPr>
          <p:cNvSpPr/>
          <p:nvPr/>
        </p:nvSpPr>
        <p:spPr>
          <a:xfrm>
            <a:off x="609600" y="487680"/>
            <a:ext cx="10972800" cy="731520"/>
          </a:xfrm>
          <a:prstGeom prst="rect">
            <a:avLst/>
          </a:prstGeom>
          <a:noFill/>
          <a:ln/>
        </p:spPr>
        <p:txBody>
          <a:bodyPr wrap="square" rtlCol="0" anchor="ctr"/>
          <a:lstStyle/>
          <a:p>
            <a:r>
              <a:rPr lang="en-US" sz="4800" b="1" dirty="0">
                <a:solidFill>
                  <a:srgbClr val="1E4D6B"/>
                </a:solidFill>
                <a:latin typeface="Trebuchet MS" pitchFamily="34" charset="0"/>
                <a:ea typeface="Trebuchet MS" pitchFamily="34" charset="-122"/>
                <a:cs typeface="Trebuchet MS" pitchFamily="34" charset="-120"/>
              </a:rPr>
              <a:t>Presentation Overview</a:t>
            </a:r>
            <a:endParaRPr lang="en-US" sz="4800" dirty="0"/>
          </a:p>
        </p:txBody>
      </p:sp>
      <p:sp>
        <p:nvSpPr>
          <p:cNvPr id="6" name="Text 1">
            <a:extLst>
              <a:ext uri="{FF2B5EF4-FFF2-40B4-BE49-F238E27FC236}">
                <a16:creationId xmlns:a16="http://schemas.microsoft.com/office/drawing/2014/main" id="{71B69382-C49A-79BE-9A19-CF6771A86412}"/>
              </a:ext>
            </a:extLst>
          </p:cNvPr>
          <p:cNvSpPr/>
          <p:nvPr/>
        </p:nvSpPr>
        <p:spPr>
          <a:xfrm>
            <a:off x="609600" y="1158240"/>
            <a:ext cx="10972800" cy="426720"/>
          </a:xfrm>
          <a:prstGeom prst="rect">
            <a:avLst/>
          </a:prstGeom>
          <a:noFill/>
          <a:ln/>
        </p:spPr>
        <p:txBody>
          <a:bodyPr wrap="square" rtlCol="0" anchor="ctr"/>
          <a:lstStyle/>
          <a:p>
            <a:r>
              <a:rPr lang="en-US" sz="2133" i="1" dirty="0">
                <a:solidFill>
                  <a:srgbClr val="0D7377"/>
                </a:solidFill>
                <a:latin typeface="Calibri" pitchFamily="34" charset="0"/>
                <a:ea typeface="Calibri" pitchFamily="34" charset="-122"/>
                <a:cs typeface="Calibri" pitchFamily="34" charset="-120"/>
              </a:rPr>
              <a:t>20-minute journey through wetland restoration</a:t>
            </a:r>
            <a:endParaRPr lang="en-US" sz="2133" dirty="0"/>
          </a:p>
        </p:txBody>
      </p:sp>
      <p:sp>
        <p:nvSpPr>
          <p:cNvPr id="7" name="Shape 2">
            <a:extLst>
              <a:ext uri="{FF2B5EF4-FFF2-40B4-BE49-F238E27FC236}">
                <a16:creationId xmlns:a16="http://schemas.microsoft.com/office/drawing/2014/main" id="{9B369921-345A-231F-89DD-6F60046F74D2}"/>
              </a:ext>
            </a:extLst>
          </p:cNvPr>
          <p:cNvSpPr/>
          <p:nvPr/>
        </p:nvSpPr>
        <p:spPr>
          <a:xfrm>
            <a:off x="609600" y="1828800"/>
            <a:ext cx="5364480" cy="134112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8" name="Shape 3">
            <a:extLst>
              <a:ext uri="{FF2B5EF4-FFF2-40B4-BE49-F238E27FC236}">
                <a16:creationId xmlns:a16="http://schemas.microsoft.com/office/drawing/2014/main" id="{4580E1C2-7AA5-CE18-B2B9-47F6F9C699F4}"/>
              </a:ext>
            </a:extLst>
          </p:cNvPr>
          <p:cNvSpPr/>
          <p:nvPr/>
        </p:nvSpPr>
        <p:spPr>
          <a:xfrm>
            <a:off x="792480" y="2133600"/>
            <a:ext cx="670560" cy="670560"/>
          </a:xfrm>
          <a:prstGeom prst="ellipse">
            <a:avLst/>
          </a:prstGeom>
          <a:solidFill>
            <a:srgbClr val="0D7377"/>
          </a:solidFill>
          <a:ln/>
        </p:spPr>
        <p:txBody>
          <a:bodyPr/>
          <a:lstStyle/>
          <a:p>
            <a:endParaRPr lang="en-US" sz="1867"/>
          </a:p>
        </p:txBody>
      </p:sp>
      <p:sp>
        <p:nvSpPr>
          <p:cNvPr id="9" name="Text 4">
            <a:extLst>
              <a:ext uri="{FF2B5EF4-FFF2-40B4-BE49-F238E27FC236}">
                <a16:creationId xmlns:a16="http://schemas.microsoft.com/office/drawing/2014/main" id="{B01EA264-4930-3AF1-439E-E0496CA75BDE}"/>
              </a:ext>
            </a:extLst>
          </p:cNvPr>
          <p:cNvSpPr/>
          <p:nvPr/>
        </p:nvSpPr>
        <p:spPr>
          <a:xfrm>
            <a:off x="792480" y="2218944"/>
            <a:ext cx="670560" cy="548640"/>
          </a:xfrm>
          <a:prstGeom prst="rect">
            <a:avLst/>
          </a:prstGeom>
          <a:noFill/>
          <a:ln/>
        </p:spPr>
        <p:txBody>
          <a:bodyPr wrap="square" rtlCol="0" anchor="ctr"/>
          <a:lstStyle/>
          <a:p>
            <a:pPr algn="ctr"/>
            <a:r>
              <a:rPr lang="en-US" sz="1867" b="1" dirty="0">
                <a:solidFill>
                  <a:srgbClr val="FFFFFF"/>
                </a:solidFill>
                <a:latin typeface="Trebuchet MS" pitchFamily="34" charset="0"/>
                <a:ea typeface="Trebuchet MS" pitchFamily="34" charset="-122"/>
                <a:cs typeface="Trebuchet MS" pitchFamily="34" charset="-120"/>
              </a:rPr>
              <a:t>01</a:t>
            </a:r>
            <a:endParaRPr lang="en-US" sz="1867" dirty="0"/>
          </a:p>
        </p:txBody>
      </p:sp>
      <p:sp>
        <p:nvSpPr>
          <p:cNvPr id="10" name="Text 5">
            <a:extLst>
              <a:ext uri="{FF2B5EF4-FFF2-40B4-BE49-F238E27FC236}">
                <a16:creationId xmlns:a16="http://schemas.microsoft.com/office/drawing/2014/main" id="{D7B69F43-BEC9-DB34-0E12-36D1B43A756C}"/>
              </a:ext>
            </a:extLst>
          </p:cNvPr>
          <p:cNvSpPr/>
          <p:nvPr/>
        </p:nvSpPr>
        <p:spPr>
          <a:xfrm>
            <a:off x="1645920" y="2048256"/>
            <a:ext cx="4023360" cy="48768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Why Freshwater Restoration?</a:t>
            </a:r>
            <a:endParaRPr lang="en-US" sz="2000" dirty="0"/>
          </a:p>
        </p:txBody>
      </p:sp>
      <p:sp>
        <p:nvSpPr>
          <p:cNvPr id="11" name="Text 6">
            <a:extLst>
              <a:ext uri="{FF2B5EF4-FFF2-40B4-BE49-F238E27FC236}">
                <a16:creationId xmlns:a16="http://schemas.microsoft.com/office/drawing/2014/main" id="{F26ED501-12B1-82A7-C58B-C8C01D0673BF}"/>
              </a:ext>
            </a:extLst>
          </p:cNvPr>
          <p:cNvSpPr/>
          <p:nvPr/>
        </p:nvSpPr>
        <p:spPr>
          <a:xfrm>
            <a:off x="1645920" y="2462784"/>
            <a:ext cx="3413760" cy="42672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The urgency and EU policy context</a:t>
            </a:r>
            <a:endParaRPr lang="en-US" sz="1467" dirty="0"/>
          </a:p>
        </p:txBody>
      </p:sp>
      <p:sp>
        <p:nvSpPr>
          <p:cNvPr id="12" name="Shape 8">
            <a:extLst>
              <a:ext uri="{FF2B5EF4-FFF2-40B4-BE49-F238E27FC236}">
                <a16:creationId xmlns:a16="http://schemas.microsoft.com/office/drawing/2014/main" id="{9A89CDE7-2B52-8BE0-BBA7-FD92D0040F86}"/>
              </a:ext>
            </a:extLst>
          </p:cNvPr>
          <p:cNvSpPr/>
          <p:nvPr/>
        </p:nvSpPr>
        <p:spPr>
          <a:xfrm>
            <a:off x="6339840" y="1828800"/>
            <a:ext cx="5364480" cy="134112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13" name="Shape 9">
            <a:extLst>
              <a:ext uri="{FF2B5EF4-FFF2-40B4-BE49-F238E27FC236}">
                <a16:creationId xmlns:a16="http://schemas.microsoft.com/office/drawing/2014/main" id="{30F0FE51-92CF-B9C9-4EF8-EA5BAA06CFA2}"/>
              </a:ext>
            </a:extLst>
          </p:cNvPr>
          <p:cNvSpPr/>
          <p:nvPr/>
        </p:nvSpPr>
        <p:spPr>
          <a:xfrm>
            <a:off x="6522720" y="2133600"/>
            <a:ext cx="670560" cy="670560"/>
          </a:xfrm>
          <a:prstGeom prst="ellipse">
            <a:avLst/>
          </a:prstGeom>
          <a:solidFill>
            <a:srgbClr val="0D7377"/>
          </a:solidFill>
          <a:ln/>
        </p:spPr>
        <p:txBody>
          <a:bodyPr/>
          <a:lstStyle/>
          <a:p>
            <a:endParaRPr lang="en-US" sz="1867"/>
          </a:p>
        </p:txBody>
      </p:sp>
      <p:sp>
        <p:nvSpPr>
          <p:cNvPr id="14" name="Text 10">
            <a:extLst>
              <a:ext uri="{FF2B5EF4-FFF2-40B4-BE49-F238E27FC236}">
                <a16:creationId xmlns:a16="http://schemas.microsoft.com/office/drawing/2014/main" id="{0B4E5D38-1F6E-E35E-AB8D-980B6A4C5DC5}"/>
              </a:ext>
            </a:extLst>
          </p:cNvPr>
          <p:cNvSpPr/>
          <p:nvPr/>
        </p:nvSpPr>
        <p:spPr>
          <a:xfrm>
            <a:off x="6522720" y="2218944"/>
            <a:ext cx="670560" cy="548640"/>
          </a:xfrm>
          <a:prstGeom prst="rect">
            <a:avLst/>
          </a:prstGeom>
          <a:noFill/>
          <a:ln/>
        </p:spPr>
        <p:txBody>
          <a:bodyPr wrap="square" rtlCol="0" anchor="ctr"/>
          <a:lstStyle/>
          <a:p>
            <a:pPr algn="ctr"/>
            <a:r>
              <a:rPr lang="en-US" sz="1867" b="1" dirty="0">
                <a:solidFill>
                  <a:srgbClr val="FFFFFF"/>
                </a:solidFill>
                <a:latin typeface="Trebuchet MS" pitchFamily="34" charset="0"/>
                <a:ea typeface="Trebuchet MS" pitchFamily="34" charset="-122"/>
                <a:cs typeface="Trebuchet MS" pitchFamily="34" charset="-120"/>
              </a:rPr>
              <a:t>02</a:t>
            </a:r>
            <a:endParaRPr lang="en-US" sz="1867" dirty="0"/>
          </a:p>
        </p:txBody>
      </p:sp>
      <p:sp>
        <p:nvSpPr>
          <p:cNvPr id="15" name="Text 11">
            <a:extLst>
              <a:ext uri="{FF2B5EF4-FFF2-40B4-BE49-F238E27FC236}">
                <a16:creationId xmlns:a16="http://schemas.microsoft.com/office/drawing/2014/main" id="{39AC03BA-7E87-9CB2-0582-1CEC6F3458DC}"/>
              </a:ext>
            </a:extLst>
          </p:cNvPr>
          <p:cNvSpPr/>
          <p:nvPr/>
        </p:nvSpPr>
        <p:spPr>
          <a:xfrm>
            <a:off x="7376160" y="2048256"/>
            <a:ext cx="4023360" cy="48768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Restore4Life Project</a:t>
            </a:r>
            <a:endParaRPr lang="en-US" sz="2000" dirty="0"/>
          </a:p>
        </p:txBody>
      </p:sp>
      <p:sp>
        <p:nvSpPr>
          <p:cNvPr id="16" name="Text 12">
            <a:extLst>
              <a:ext uri="{FF2B5EF4-FFF2-40B4-BE49-F238E27FC236}">
                <a16:creationId xmlns:a16="http://schemas.microsoft.com/office/drawing/2014/main" id="{D03426B3-EE09-735F-E900-8FA4461C7092}"/>
              </a:ext>
            </a:extLst>
          </p:cNvPr>
          <p:cNvSpPr/>
          <p:nvPr/>
        </p:nvSpPr>
        <p:spPr>
          <a:xfrm>
            <a:off x="7376160" y="2462784"/>
            <a:ext cx="3413760" cy="42672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Mission, scope, and partnership</a:t>
            </a:r>
            <a:endParaRPr lang="en-US" sz="1467" dirty="0"/>
          </a:p>
        </p:txBody>
      </p:sp>
      <p:sp>
        <p:nvSpPr>
          <p:cNvPr id="17" name="Shape 14">
            <a:extLst>
              <a:ext uri="{FF2B5EF4-FFF2-40B4-BE49-F238E27FC236}">
                <a16:creationId xmlns:a16="http://schemas.microsoft.com/office/drawing/2014/main" id="{3B316BBD-DE1F-3DD0-A896-A08FAF7FCA93}"/>
              </a:ext>
            </a:extLst>
          </p:cNvPr>
          <p:cNvSpPr/>
          <p:nvPr/>
        </p:nvSpPr>
        <p:spPr>
          <a:xfrm>
            <a:off x="609600" y="3352800"/>
            <a:ext cx="5364480" cy="134112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18" name="Shape 15">
            <a:extLst>
              <a:ext uri="{FF2B5EF4-FFF2-40B4-BE49-F238E27FC236}">
                <a16:creationId xmlns:a16="http://schemas.microsoft.com/office/drawing/2014/main" id="{1BEAC31A-469D-7DB3-3637-F97C24C25DFD}"/>
              </a:ext>
            </a:extLst>
          </p:cNvPr>
          <p:cNvSpPr/>
          <p:nvPr/>
        </p:nvSpPr>
        <p:spPr>
          <a:xfrm>
            <a:off x="792480" y="3657600"/>
            <a:ext cx="670560" cy="670560"/>
          </a:xfrm>
          <a:prstGeom prst="ellipse">
            <a:avLst/>
          </a:prstGeom>
          <a:solidFill>
            <a:srgbClr val="0D7377"/>
          </a:solidFill>
          <a:ln/>
        </p:spPr>
        <p:txBody>
          <a:bodyPr/>
          <a:lstStyle/>
          <a:p>
            <a:endParaRPr lang="en-US" sz="1867"/>
          </a:p>
        </p:txBody>
      </p:sp>
      <p:sp>
        <p:nvSpPr>
          <p:cNvPr id="19" name="Text 16">
            <a:extLst>
              <a:ext uri="{FF2B5EF4-FFF2-40B4-BE49-F238E27FC236}">
                <a16:creationId xmlns:a16="http://schemas.microsoft.com/office/drawing/2014/main" id="{C22B5346-FD02-C3BF-DE29-5723EDEC6F8D}"/>
              </a:ext>
            </a:extLst>
          </p:cNvPr>
          <p:cNvSpPr/>
          <p:nvPr/>
        </p:nvSpPr>
        <p:spPr>
          <a:xfrm>
            <a:off x="792480" y="3742944"/>
            <a:ext cx="670560" cy="548640"/>
          </a:xfrm>
          <a:prstGeom prst="rect">
            <a:avLst/>
          </a:prstGeom>
          <a:noFill/>
          <a:ln/>
        </p:spPr>
        <p:txBody>
          <a:bodyPr wrap="square" rtlCol="0" anchor="ctr"/>
          <a:lstStyle/>
          <a:p>
            <a:pPr algn="ctr"/>
            <a:r>
              <a:rPr lang="en-US" sz="1867" b="1" dirty="0">
                <a:solidFill>
                  <a:srgbClr val="FFFFFF"/>
                </a:solidFill>
                <a:latin typeface="Trebuchet MS" pitchFamily="34" charset="0"/>
                <a:ea typeface="Trebuchet MS" pitchFamily="34" charset="-122"/>
                <a:cs typeface="Trebuchet MS" pitchFamily="34" charset="-120"/>
              </a:rPr>
              <a:t>03</a:t>
            </a:r>
            <a:endParaRPr lang="en-US" sz="1867" dirty="0"/>
          </a:p>
        </p:txBody>
      </p:sp>
      <p:sp>
        <p:nvSpPr>
          <p:cNvPr id="20" name="Text 17">
            <a:extLst>
              <a:ext uri="{FF2B5EF4-FFF2-40B4-BE49-F238E27FC236}">
                <a16:creationId xmlns:a16="http://schemas.microsoft.com/office/drawing/2014/main" id="{6310036D-49EA-253B-FB7F-F12FE5DF1138}"/>
              </a:ext>
            </a:extLst>
          </p:cNvPr>
          <p:cNvSpPr/>
          <p:nvPr/>
        </p:nvSpPr>
        <p:spPr>
          <a:xfrm>
            <a:off x="1645920" y="3572256"/>
            <a:ext cx="4023360" cy="48768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Implementation Sites</a:t>
            </a:r>
            <a:endParaRPr lang="en-US" sz="2000" dirty="0"/>
          </a:p>
        </p:txBody>
      </p:sp>
      <p:sp>
        <p:nvSpPr>
          <p:cNvPr id="21" name="Text 18">
            <a:extLst>
              <a:ext uri="{FF2B5EF4-FFF2-40B4-BE49-F238E27FC236}">
                <a16:creationId xmlns:a16="http://schemas.microsoft.com/office/drawing/2014/main" id="{31355959-0B16-E9E7-FD56-D656E08F3549}"/>
              </a:ext>
            </a:extLst>
          </p:cNvPr>
          <p:cNvSpPr/>
          <p:nvPr/>
        </p:nvSpPr>
        <p:spPr>
          <a:xfrm>
            <a:off x="1645920" y="3986784"/>
            <a:ext cx="3413760" cy="42672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Four countries, four ecosystems</a:t>
            </a:r>
            <a:endParaRPr lang="en-US" sz="1467" dirty="0"/>
          </a:p>
        </p:txBody>
      </p:sp>
      <p:sp>
        <p:nvSpPr>
          <p:cNvPr id="22" name="Text 19">
            <a:extLst>
              <a:ext uri="{FF2B5EF4-FFF2-40B4-BE49-F238E27FC236}">
                <a16:creationId xmlns:a16="http://schemas.microsoft.com/office/drawing/2014/main" id="{0D8486B3-55C3-3E42-8900-C405A9E502AD}"/>
              </a:ext>
            </a:extLst>
          </p:cNvPr>
          <p:cNvSpPr/>
          <p:nvPr/>
        </p:nvSpPr>
        <p:spPr>
          <a:xfrm>
            <a:off x="4998720" y="4023360"/>
            <a:ext cx="792480" cy="365760"/>
          </a:xfrm>
          <a:prstGeom prst="rect">
            <a:avLst/>
          </a:prstGeom>
          <a:noFill/>
          <a:ln/>
        </p:spPr>
        <p:txBody>
          <a:bodyPr wrap="square" rtlCol="0" anchor="ctr"/>
          <a:lstStyle/>
          <a:p>
            <a:pPr algn="r"/>
            <a:endParaRPr lang="en-US" sz="1333" dirty="0"/>
          </a:p>
        </p:txBody>
      </p:sp>
      <p:sp>
        <p:nvSpPr>
          <p:cNvPr id="23" name="Shape 20">
            <a:extLst>
              <a:ext uri="{FF2B5EF4-FFF2-40B4-BE49-F238E27FC236}">
                <a16:creationId xmlns:a16="http://schemas.microsoft.com/office/drawing/2014/main" id="{769076CB-48D8-0490-411C-C9F20822AAFC}"/>
              </a:ext>
            </a:extLst>
          </p:cNvPr>
          <p:cNvSpPr/>
          <p:nvPr/>
        </p:nvSpPr>
        <p:spPr>
          <a:xfrm>
            <a:off x="6339840" y="3352800"/>
            <a:ext cx="5364480" cy="134112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24" name="Shape 21">
            <a:extLst>
              <a:ext uri="{FF2B5EF4-FFF2-40B4-BE49-F238E27FC236}">
                <a16:creationId xmlns:a16="http://schemas.microsoft.com/office/drawing/2014/main" id="{EB98982E-69E5-AD0D-2B7E-24D33BF309CC}"/>
              </a:ext>
            </a:extLst>
          </p:cNvPr>
          <p:cNvSpPr/>
          <p:nvPr/>
        </p:nvSpPr>
        <p:spPr>
          <a:xfrm>
            <a:off x="6522720" y="3657600"/>
            <a:ext cx="670560" cy="670560"/>
          </a:xfrm>
          <a:prstGeom prst="ellipse">
            <a:avLst/>
          </a:prstGeom>
          <a:solidFill>
            <a:srgbClr val="0D7377"/>
          </a:solidFill>
          <a:ln/>
        </p:spPr>
        <p:txBody>
          <a:bodyPr/>
          <a:lstStyle/>
          <a:p>
            <a:endParaRPr lang="en-US" sz="1867"/>
          </a:p>
        </p:txBody>
      </p:sp>
      <p:sp>
        <p:nvSpPr>
          <p:cNvPr id="25" name="Text 22">
            <a:extLst>
              <a:ext uri="{FF2B5EF4-FFF2-40B4-BE49-F238E27FC236}">
                <a16:creationId xmlns:a16="http://schemas.microsoft.com/office/drawing/2014/main" id="{75B67287-02E5-D878-9A87-6FDFC9305B6A}"/>
              </a:ext>
            </a:extLst>
          </p:cNvPr>
          <p:cNvSpPr/>
          <p:nvPr/>
        </p:nvSpPr>
        <p:spPr>
          <a:xfrm>
            <a:off x="6522720" y="3742944"/>
            <a:ext cx="670560" cy="548640"/>
          </a:xfrm>
          <a:prstGeom prst="rect">
            <a:avLst/>
          </a:prstGeom>
          <a:noFill/>
          <a:ln/>
        </p:spPr>
        <p:txBody>
          <a:bodyPr wrap="square" rtlCol="0" anchor="ctr"/>
          <a:lstStyle/>
          <a:p>
            <a:pPr algn="ctr"/>
            <a:r>
              <a:rPr lang="en-US" sz="1867" b="1" dirty="0">
                <a:solidFill>
                  <a:srgbClr val="FFFFFF"/>
                </a:solidFill>
                <a:latin typeface="Trebuchet MS" pitchFamily="34" charset="0"/>
                <a:ea typeface="Trebuchet MS" pitchFamily="34" charset="-122"/>
                <a:cs typeface="Trebuchet MS" pitchFamily="34" charset="-120"/>
              </a:rPr>
              <a:t>04</a:t>
            </a:r>
            <a:endParaRPr lang="en-US" sz="1867" dirty="0"/>
          </a:p>
        </p:txBody>
      </p:sp>
      <p:sp>
        <p:nvSpPr>
          <p:cNvPr id="26" name="Text 23">
            <a:extLst>
              <a:ext uri="{FF2B5EF4-FFF2-40B4-BE49-F238E27FC236}">
                <a16:creationId xmlns:a16="http://schemas.microsoft.com/office/drawing/2014/main" id="{D8321D31-26F9-7B3F-4DA7-D9748E0745B7}"/>
              </a:ext>
            </a:extLst>
          </p:cNvPr>
          <p:cNvSpPr/>
          <p:nvPr/>
        </p:nvSpPr>
        <p:spPr>
          <a:xfrm>
            <a:off x="7376160" y="3572256"/>
            <a:ext cx="4023360" cy="48768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Restoration Approaches</a:t>
            </a:r>
            <a:endParaRPr lang="en-US" sz="2000" dirty="0"/>
          </a:p>
        </p:txBody>
      </p:sp>
      <p:sp>
        <p:nvSpPr>
          <p:cNvPr id="27" name="Text 24">
            <a:extLst>
              <a:ext uri="{FF2B5EF4-FFF2-40B4-BE49-F238E27FC236}">
                <a16:creationId xmlns:a16="http://schemas.microsoft.com/office/drawing/2014/main" id="{31744719-2CCF-BE59-AB94-55A0E119EFD3}"/>
              </a:ext>
            </a:extLst>
          </p:cNvPr>
          <p:cNvSpPr/>
          <p:nvPr/>
        </p:nvSpPr>
        <p:spPr>
          <a:xfrm>
            <a:off x="7376160" y="3986784"/>
            <a:ext cx="3413760" cy="42672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Passive and active measures</a:t>
            </a:r>
            <a:endParaRPr lang="en-US" sz="1467" dirty="0"/>
          </a:p>
        </p:txBody>
      </p:sp>
      <p:sp>
        <p:nvSpPr>
          <p:cNvPr id="28" name="Shape 26">
            <a:extLst>
              <a:ext uri="{FF2B5EF4-FFF2-40B4-BE49-F238E27FC236}">
                <a16:creationId xmlns:a16="http://schemas.microsoft.com/office/drawing/2014/main" id="{6DEB6F67-BE33-64D9-A54F-A0CAA849C50F}"/>
              </a:ext>
            </a:extLst>
          </p:cNvPr>
          <p:cNvSpPr/>
          <p:nvPr/>
        </p:nvSpPr>
        <p:spPr>
          <a:xfrm>
            <a:off x="609600" y="4876800"/>
            <a:ext cx="5364480" cy="134112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29" name="Shape 27">
            <a:extLst>
              <a:ext uri="{FF2B5EF4-FFF2-40B4-BE49-F238E27FC236}">
                <a16:creationId xmlns:a16="http://schemas.microsoft.com/office/drawing/2014/main" id="{A37C582B-A47A-0AE4-747D-1CBDEAB4D1FC}"/>
              </a:ext>
            </a:extLst>
          </p:cNvPr>
          <p:cNvSpPr/>
          <p:nvPr/>
        </p:nvSpPr>
        <p:spPr>
          <a:xfrm>
            <a:off x="792480" y="5181600"/>
            <a:ext cx="670560" cy="670560"/>
          </a:xfrm>
          <a:prstGeom prst="ellipse">
            <a:avLst/>
          </a:prstGeom>
          <a:solidFill>
            <a:srgbClr val="0D7377"/>
          </a:solidFill>
          <a:ln/>
        </p:spPr>
        <p:txBody>
          <a:bodyPr/>
          <a:lstStyle/>
          <a:p>
            <a:endParaRPr lang="en-US" sz="1867"/>
          </a:p>
        </p:txBody>
      </p:sp>
      <p:sp>
        <p:nvSpPr>
          <p:cNvPr id="30" name="Text 28">
            <a:extLst>
              <a:ext uri="{FF2B5EF4-FFF2-40B4-BE49-F238E27FC236}">
                <a16:creationId xmlns:a16="http://schemas.microsoft.com/office/drawing/2014/main" id="{82AAD2D6-81C7-5FAB-9775-5B809452F749}"/>
              </a:ext>
            </a:extLst>
          </p:cNvPr>
          <p:cNvSpPr/>
          <p:nvPr/>
        </p:nvSpPr>
        <p:spPr>
          <a:xfrm>
            <a:off x="792480" y="5266944"/>
            <a:ext cx="670560" cy="548640"/>
          </a:xfrm>
          <a:prstGeom prst="rect">
            <a:avLst/>
          </a:prstGeom>
          <a:noFill/>
          <a:ln/>
        </p:spPr>
        <p:txBody>
          <a:bodyPr wrap="square" rtlCol="0" anchor="ctr"/>
          <a:lstStyle/>
          <a:p>
            <a:pPr algn="ctr"/>
            <a:r>
              <a:rPr lang="en-US" sz="1867" b="1" dirty="0">
                <a:solidFill>
                  <a:srgbClr val="FFFFFF"/>
                </a:solidFill>
                <a:latin typeface="Trebuchet MS" pitchFamily="34" charset="0"/>
                <a:ea typeface="Trebuchet MS" pitchFamily="34" charset="-122"/>
                <a:cs typeface="Trebuchet MS" pitchFamily="34" charset="-120"/>
              </a:rPr>
              <a:t>05</a:t>
            </a:r>
            <a:endParaRPr lang="en-US" sz="1867" dirty="0"/>
          </a:p>
        </p:txBody>
      </p:sp>
      <p:sp>
        <p:nvSpPr>
          <p:cNvPr id="31" name="Text 29">
            <a:extLst>
              <a:ext uri="{FF2B5EF4-FFF2-40B4-BE49-F238E27FC236}">
                <a16:creationId xmlns:a16="http://schemas.microsoft.com/office/drawing/2014/main" id="{494FC09C-1D33-126B-D984-B63E445E7151}"/>
              </a:ext>
            </a:extLst>
          </p:cNvPr>
          <p:cNvSpPr/>
          <p:nvPr/>
        </p:nvSpPr>
        <p:spPr>
          <a:xfrm>
            <a:off x="1645920" y="5096256"/>
            <a:ext cx="4023360" cy="48768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Monitoring &amp; Tools</a:t>
            </a:r>
            <a:endParaRPr lang="en-US" sz="2000" dirty="0"/>
          </a:p>
        </p:txBody>
      </p:sp>
      <p:sp>
        <p:nvSpPr>
          <p:cNvPr id="32" name="Text 30">
            <a:extLst>
              <a:ext uri="{FF2B5EF4-FFF2-40B4-BE49-F238E27FC236}">
                <a16:creationId xmlns:a16="http://schemas.microsoft.com/office/drawing/2014/main" id="{A2CD9C50-0AF2-F9A6-6159-A263B2F718B0}"/>
              </a:ext>
            </a:extLst>
          </p:cNvPr>
          <p:cNvSpPr/>
          <p:nvPr/>
        </p:nvSpPr>
        <p:spPr>
          <a:xfrm>
            <a:off x="1645920" y="5510784"/>
            <a:ext cx="3413760" cy="42672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EO, citizen science, ML applications</a:t>
            </a:r>
            <a:endParaRPr lang="en-US" sz="1467" dirty="0"/>
          </a:p>
        </p:txBody>
      </p:sp>
      <p:sp>
        <p:nvSpPr>
          <p:cNvPr id="33" name="Shape 32">
            <a:extLst>
              <a:ext uri="{FF2B5EF4-FFF2-40B4-BE49-F238E27FC236}">
                <a16:creationId xmlns:a16="http://schemas.microsoft.com/office/drawing/2014/main" id="{136C5AEB-2068-D0BB-9E5F-04982784D62C}"/>
              </a:ext>
            </a:extLst>
          </p:cNvPr>
          <p:cNvSpPr/>
          <p:nvPr/>
        </p:nvSpPr>
        <p:spPr>
          <a:xfrm>
            <a:off x="6339840" y="4876800"/>
            <a:ext cx="5364480" cy="1341120"/>
          </a:xfrm>
          <a:prstGeom prst="rect">
            <a:avLst/>
          </a:prstGeom>
          <a:solidFill>
            <a:srgbClr val="FFFFFF"/>
          </a:solidFill>
          <a:ln/>
          <a:effectLst>
            <a:outerShdw blurRad="50800" dist="25400" dir="8100000" algn="bl" rotWithShape="0">
              <a:srgbClr val="000000">
                <a:alpha val="8000"/>
              </a:srgbClr>
            </a:outerShdw>
          </a:effectLst>
        </p:spPr>
        <p:txBody>
          <a:bodyPr/>
          <a:lstStyle/>
          <a:p>
            <a:endParaRPr lang="en-US" sz="1867"/>
          </a:p>
        </p:txBody>
      </p:sp>
      <p:sp>
        <p:nvSpPr>
          <p:cNvPr id="34" name="Shape 33">
            <a:extLst>
              <a:ext uri="{FF2B5EF4-FFF2-40B4-BE49-F238E27FC236}">
                <a16:creationId xmlns:a16="http://schemas.microsoft.com/office/drawing/2014/main" id="{2134DB57-7CCD-7D65-F477-C9514AEA3590}"/>
              </a:ext>
            </a:extLst>
          </p:cNvPr>
          <p:cNvSpPr/>
          <p:nvPr/>
        </p:nvSpPr>
        <p:spPr>
          <a:xfrm>
            <a:off x="6522720" y="5181600"/>
            <a:ext cx="670560" cy="670560"/>
          </a:xfrm>
          <a:prstGeom prst="ellipse">
            <a:avLst/>
          </a:prstGeom>
          <a:solidFill>
            <a:srgbClr val="0D7377"/>
          </a:solidFill>
          <a:ln/>
        </p:spPr>
        <p:txBody>
          <a:bodyPr/>
          <a:lstStyle/>
          <a:p>
            <a:endParaRPr lang="en-US" sz="1867"/>
          </a:p>
        </p:txBody>
      </p:sp>
      <p:sp>
        <p:nvSpPr>
          <p:cNvPr id="35" name="Text 34">
            <a:extLst>
              <a:ext uri="{FF2B5EF4-FFF2-40B4-BE49-F238E27FC236}">
                <a16:creationId xmlns:a16="http://schemas.microsoft.com/office/drawing/2014/main" id="{A3C312D0-570C-AB7D-6415-D4206301BDAF}"/>
              </a:ext>
            </a:extLst>
          </p:cNvPr>
          <p:cNvSpPr/>
          <p:nvPr/>
        </p:nvSpPr>
        <p:spPr>
          <a:xfrm>
            <a:off x="6522720" y="5266944"/>
            <a:ext cx="670560" cy="548640"/>
          </a:xfrm>
          <a:prstGeom prst="rect">
            <a:avLst/>
          </a:prstGeom>
          <a:noFill/>
          <a:ln/>
        </p:spPr>
        <p:txBody>
          <a:bodyPr wrap="square" rtlCol="0" anchor="ctr"/>
          <a:lstStyle/>
          <a:p>
            <a:pPr algn="ctr"/>
            <a:r>
              <a:rPr lang="en-US" sz="1867" b="1" dirty="0">
                <a:solidFill>
                  <a:srgbClr val="FFFFFF"/>
                </a:solidFill>
                <a:latin typeface="Trebuchet MS" pitchFamily="34" charset="0"/>
                <a:ea typeface="Trebuchet MS" pitchFamily="34" charset="-122"/>
                <a:cs typeface="Trebuchet MS" pitchFamily="34" charset="-120"/>
              </a:rPr>
              <a:t>06</a:t>
            </a:r>
            <a:endParaRPr lang="en-US" sz="1867" dirty="0"/>
          </a:p>
        </p:txBody>
      </p:sp>
      <p:sp>
        <p:nvSpPr>
          <p:cNvPr id="36" name="Text 35">
            <a:extLst>
              <a:ext uri="{FF2B5EF4-FFF2-40B4-BE49-F238E27FC236}">
                <a16:creationId xmlns:a16="http://schemas.microsoft.com/office/drawing/2014/main" id="{0309EEEF-7061-570C-F1B6-91B2B97EB9CF}"/>
              </a:ext>
            </a:extLst>
          </p:cNvPr>
          <p:cNvSpPr/>
          <p:nvPr/>
        </p:nvSpPr>
        <p:spPr>
          <a:xfrm>
            <a:off x="7376160" y="5096256"/>
            <a:ext cx="4023360" cy="487680"/>
          </a:xfrm>
          <a:prstGeom prst="rect">
            <a:avLst/>
          </a:prstGeom>
          <a:noFill/>
          <a:ln/>
        </p:spPr>
        <p:txBody>
          <a:bodyPr wrap="square" rtlCol="0" anchor="ctr"/>
          <a:lstStyle/>
          <a:p>
            <a:r>
              <a:rPr lang="en-US" sz="2000" b="1" dirty="0">
                <a:solidFill>
                  <a:srgbClr val="1E4D6B"/>
                </a:solidFill>
                <a:latin typeface="Trebuchet MS" pitchFamily="34" charset="0"/>
                <a:ea typeface="Trebuchet MS" pitchFamily="34" charset="-122"/>
                <a:cs typeface="Trebuchet MS" pitchFamily="34" charset="-120"/>
              </a:rPr>
              <a:t>Key Takeaways</a:t>
            </a:r>
            <a:endParaRPr lang="en-US" sz="2000" dirty="0"/>
          </a:p>
        </p:txBody>
      </p:sp>
      <p:sp>
        <p:nvSpPr>
          <p:cNvPr id="37" name="Text 36">
            <a:extLst>
              <a:ext uri="{FF2B5EF4-FFF2-40B4-BE49-F238E27FC236}">
                <a16:creationId xmlns:a16="http://schemas.microsoft.com/office/drawing/2014/main" id="{B750B3C5-9F7A-A0D6-9715-A0608C045559}"/>
              </a:ext>
            </a:extLst>
          </p:cNvPr>
          <p:cNvSpPr/>
          <p:nvPr/>
        </p:nvSpPr>
        <p:spPr>
          <a:xfrm>
            <a:off x="7376160" y="5510784"/>
            <a:ext cx="3413760" cy="426720"/>
          </a:xfrm>
          <a:prstGeom prst="rect">
            <a:avLst/>
          </a:prstGeom>
          <a:noFill/>
          <a:ln/>
        </p:spPr>
        <p:txBody>
          <a:bodyPr wrap="square" rtlCol="0" anchor="ctr"/>
          <a:lstStyle/>
          <a:p>
            <a:r>
              <a:rPr lang="en-US" sz="1467" dirty="0">
                <a:solidFill>
                  <a:srgbClr val="2D3436"/>
                </a:solidFill>
                <a:latin typeface="Calibri" pitchFamily="34" charset="0"/>
                <a:ea typeface="Calibri" pitchFamily="34" charset="-122"/>
                <a:cs typeface="Calibri" pitchFamily="34" charset="-120"/>
              </a:rPr>
              <a:t>Lessons learned and next steps</a:t>
            </a:r>
            <a:endParaRPr lang="en-US" sz="1467" dirty="0"/>
          </a:p>
        </p:txBody>
      </p:sp>
    </p:spTree>
    <p:extLst>
      <p:ext uri="{BB962C8B-B14F-4D97-AF65-F5344CB8AC3E}">
        <p14:creationId xmlns:p14="http://schemas.microsoft.com/office/powerpoint/2010/main" val="1110351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txBox="1">
            <a:spLocks noGrp="1"/>
          </p:cNvSpPr>
          <p:nvPr>
            <p:ph type="ctrTitle"/>
          </p:nvPr>
        </p:nvSpPr>
        <p:spPr>
          <a:xfrm>
            <a:off x="4303211" y="473819"/>
            <a:ext cx="7507790" cy="1074341"/>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SzPct val="111111"/>
              <a:buNone/>
            </a:pPr>
            <a:r>
              <a:rPr lang="en-GB"/>
              <a:t>Why is it Beneficial to Restore Ecosystems?</a:t>
            </a:r>
            <a:br>
              <a:rPr lang="en-GB"/>
            </a:br>
            <a:endParaRPr/>
          </a:p>
        </p:txBody>
      </p:sp>
      <p:sp>
        <p:nvSpPr>
          <p:cNvPr id="116" name="Google Shape;116;p23"/>
          <p:cNvSpPr txBox="1">
            <a:spLocks noGrp="1"/>
          </p:cNvSpPr>
          <p:nvPr>
            <p:ph type="subTitle" idx="1"/>
          </p:nvPr>
        </p:nvSpPr>
        <p:spPr>
          <a:xfrm>
            <a:off x="123463" y="1618613"/>
            <a:ext cx="11891059" cy="3815808"/>
          </a:xfrm>
          <a:prstGeom prst="rect">
            <a:avLst/>
          </a:prstGeom>
          <a:noFill/>
          <a:ln>
            <a:noFill/>
          </a:ln>
        </p:spPr>
        <p:txBody>
          <a:bodyPr spcFirstLastPara="1" wrap="square" lIns="91425" tIns="45700" rIns="91425" bIns="45700" anchor="t" anchorCtr="0">
            <a:noAutofit/>
          </a:bodyPr>
          <a:lstStyle/>
          <a:p>
            <a:pPr marL="0" lvl="0" indent="0" algn="l" rtl="0">
              <a:lnSpc>
                <a:spcPct val="160000"/>
              </a:lnSpc>
              <a:spcBef>
                <a:spcPts val="0"/>
              </a:spcBef>
              <a:spcAft>
                <a:spcPts val="0"/>
              </a:spcAft>
              <a:buSzPts val="2400"/>
              <a:buNone/>
            </a:pPr>
            <a:r>
              <a:rPr lang="en-GB" sz="1800" dirty="0">
                <a:solidFill>
                  <a:schemeClr val="dk1"/>
                </a:solidFill>
              </a:rPr>
              <a:t>Restoring landscapes and marine ecosystems is urgent not only because they are home to countless plants and animals, but also because the </a:t>
            </a:r>
            <a:r>
              <a:rPr lang="en-GB" sz="1800" b="1" dirty="0">
                <a:solidFill>
                  <a:schemeClr val="dk1"/>
                </a:solidFill>
              </a:rPr>
              <a:t>ecosystem services </a:t>
            </a:r>
            <a:r>
              <a:rPr lang="en-GB" sz="1800" dirty="0">
                <a:solidFill>
                  <a:schemeClr val="dk1"/>
                </a:solidFill>
              </a:rPr>
              <a:t>they provide are worth an estimated 120 trillion euro every year to the global economy and wetland (like all ecosystems are of importance to life!- they are life!) …but despite this (we better understand money) so here it is :</a:t>
            </a:r>
          </a:p>
          <a:p>
            <a:pPr marL="0" lvl="0" indent="0" algn="l" rtl="0">
              <a:lnSpc>
                <a:spcPct val="160000"/>
              </a:lnSpc>
              <a:spcBef>
                <a:spcPts val="0"/>
              </a:spcBef>
              <a:spcAft>
                <a:spcPts val="0"/>
              </a:spcAft>
              <a:buSzPts val="2400"/>
              <a:buNone/>
            </a:pPr>
            <a:endParaRPr sz="1800" dirty="0">
              <a:solidFill>
                <a:schemeClr val="dk1"/>
              </a:solidFill>
            </a:endParaRPr>
          </a:p>
          <a:p>
            <a:pPr marL="0" lvl="0" indent="0" algn="l" rtl="0">
              <a:lnSpc>
                <a:spcPct val="160000"/>
              </a:lnSpc>
              <a:spcBef>
                <a:spcPts val="0"/>
              </a:spcBef>
              <a:spcAft>
                <a:spcPts val="0"/>
              </a:spcAft>
              <a:buSzPts val="2400"/>
              <a:buNone/>
            </a:pPr>
            <a:r>
              <a:rPr lang="en-GB" sz="1800" b="1" dirty="0">
                <a:solidFill>
                  <a:schemeClr val="dk1"/>
                </a:solidFill>
              </a:rPr>
              <a:t>1. Healthy ecosystems and landscapes </a:t>
            </a:r>
            <a:r>
              <a:rPr lang="en-GB" sz="1800" dirty="0">
                <a:solidFill>
                  <a:schemeClr val="dk1"/>
                </a:solidFill>
              </a:rPr>
              <a:t>support industries like farming, fishing, forestry, and tourism, which </a:t>
            </a:r>
            <a:r>
              <a:rPr lang="en-GB" sz="1800" b="1" dirty="0">
                <a:solidFill>
                  <a:schemeClr val="dk1"/>
                </a:solidFill>
              </a:rPr>
              <a:t>employ worldwide 1.2 billion people. </a:t>
            </a:r>
            <a:endParaRPr dirty="0"/>
          </a:p>
          <a:p>
            <a:pPr marL="0" lvl="0" indent="0" algn="l" rtl="0">
              <a:lnSpc>
                <a:spcPct val="160000"/>
              </a:lnSpc>
              <a:spcBef>
                <a:spcPts val="0"/>
              </a:spcBef>
              <a:spcAft>
                <a:spcPts val="0"/>
              </a:spcAft>
              <a:buSzPts val="2400"/>
              <a:buNone/>
            </a:pPr>
            <a:r>
              <a:rPr lang="en-GB" sz="1800" dirty="0">
                <a:solidFill>
                  <a:schemeClr val="dk1"/>
                </a:solidFill>
              </a:rPr>
              <a:t>2. Globally, </a:t>
            </a:r>
            <a:r>
              <a:rPr lang="en-GB" sz="1800" b="1" dirty="0">
                <a:solidFill>
                  <a:schemeClr val="dk1"/>
                </a:solidFill>
              </a:rPr>
              <a:t>each Euro invested in restoring degraded landscapes </a:t>
            </a:r>
            <a:r>
              <a:rPr lang="en-GB" sz="1800" dirty="0">
                <a:solidFill>
                  <a:schemeClr val="dk1"/>
                </a:solidFill>
              </a:rPr>
              <a:t>can bring 5-30 euros in economic returns.</a:t>
            </a:r>
            <a:endParaRPr dirty="0"/>
          </a:p>
          <a:p>
            <a:pPr marL="0" lvl="0" indent="0" algn="l" rtl="0">
              <a:lnSpc>
                <a:spcPct val="90000"/>
              </a:lnSpc>
              <a:spcBef>
                <a:spcPts val="0"/>
              </a:spcBef>
              <a:spcAft>
                <a:spcPts val="0"/>
              </a:spcAft>
              <a:buSzPts val="2400"/>
              <a:buNone/>
            </a:pPr>
            <a:endParaRPr sz="1800" dirty="0">
              <a:solidFill>
                <a:schemeClr val="dk1"/>
              </a:solidFill>
            </a:endParaRPr>
          </a:p>
        </p:txBody>
      </p:sp>
      <p:sp>
        <p:nvSpPr>
          <p:cNvPr id="117" name="Google Shape;117;p23"/>
          <p:cNvSpPr txBox="1"/>
          <p:nvPr/>
        </p:nvSpPr>
        <p:spPr>
          <a:xfrm>
            <a:off x="8143630" y="6333639"/>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1400" b="1" i="0" u="none" strike="noStrike" cap="none">
                <a:solidFill>
                  <a:srgbClr val="848E91"/>
                </a:solidFill>
                <a:latin typeface="Arial"/>
                <a:ea typeface="Arial"/>
                <a:cs typeface="Arial"/>
                <a:sym typeface="Arial"/>
              </a:rPr>
              <a:t>RESTORE4LIFE</a:t>
            </a:r>
            <a:endParaRPr/>
          </a:p>
          <a:p>
            <a:pPr marL="0" marR="0" lvl="0" indent="0" algn="ctr" rtl="0">
              <a:lnSpc>
                <a:spcPct val="100000"/>
              </a:lnSpc>
              <a:spcBef>
                <a:spcPts val="0"/>
              </a:spcBef>
              <a:spcAft>
                <a:spcPts val="0"/>
              </a:spcAft>
              <a:buNone/>
            </a:pPr>
            <a:r>
              <a:rPr lang="en-GB" sz="1400" b="0" i="1" u="none" strike="noStrike" cap="none">
                <a:solidFill>
                  <a:srgbClr val="848E91"/>
                </a:solidFill>
                <a:latin typeface="Arial"/>
                <a:ea typeface="Arial"/>
                <a:cs typeface="Arial"/>
                <a:sym typeface="Arial"/>
              </a:rPr>
              <a:t>Bucharest 12-15 September 2023</a:t>
            </a:r>
            <a:endParaRPr sz="1400" b="0" i="0" u="none" strike="noStrike" cap="none">
              <a:solidFill>
                <a:srgbClr val="848E9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a:solidFill>
                <a:srgbClr val="848E9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A62B92-FCF7-05D2-46C4-6CE3BECA8EA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5</a:t>
            </a:fld>
            <a:endParaRPr lang="en-GB"/>
          </a:p>
        </p:txBody>
      </p:sp>
      <p:sp>
        <p:nvSpPr>
          <p:cNvPr id="5" name="Text 1">
            <a:extLst>
              <a:ext uri="{FF2B5EF4-FFF2-40B4-BE49-F238E27FC236}">
                <a16:creationId xmlns:a16="http://schemas.microsoft.com/office/drawing/2014/main" id="{E01D95A0-8C8C-8F49-F9B9-B7CE45AB8F33}"/>
              </a:ext>
            </a:extLst>
          </p:cNvPr>
          <p:cNvSpPr/>
          <p:nvPr/>
        </p:nvSpPr>
        <p:spPr>
          <a:xfrm>
            <a:off x="609600" y="243840"/>
            <a:ext cx="10972800" cy="609600"/>
          </a:xfrm>
          <a:prstGeom prst="rect">
            <a:avLst/>
          </a:prstGeom>
          <a:noFill/>
          <a:ln/>
        </p:spPr>
        <p:txBody>
          <a:bodyPr wrap="square" rtlCol="0" anchor="ctr"/>
          <a:lstStyle/>
          <a:p>
            <a:r>
              <a:rPr lang="en-US" sz="3733" b="1" dirty="0">
                <a:solidFill>
                  <a:schemeClr val="accent1">
                    <a:lumMod val="50000"/>
                  </a:schemeClr>
                </a:solidFill>
                <a:latin typeface="Trebuchet MS" pitchFamily="34" charset="0"/>
                <a:ea typeface="Trebuchet MS" pitchFamily="34" charset="-122"/>
                <a:cs typeface="Trebuchet MS" pitchFamily="34" charset="-120"/>
              </a:rPr>
              <a:t>Why Freshwater Restoration?</a:t>
            </a:r>
            <a:endParaRPr lang="en-US" sz="3733" dirty="0">
              <a:solidFill>
                <a:schemeClr val="accent1">
                  <a:lumMod val="50000"/>
                </a:schemeClr>
              </a:solidFill>
            </a:endParaRPr>
          </a:p>
        </p:txBody>
      </p:sp>
      <p:sp>
        <p:nvSpPr>
          <p:cNvPr id="6" name="Text 2">
            <a:extLst>
              <a:ext uri="{FF2B5EF4-FFF2-40B4-BE49-F238E27FC236}">
                <a16:creationId xmlns:a16="http://schemas.microsoft.com/office/drawing/2014/main" id="{D90C1357-2C84-7B23-21E8-4181105CAA69}"/>
              </a:ext>
            </a:extLst>
          </p:cNvPr>
          <p:cNvSpPr/>
          <p:nvPr/>
        </p:nvSpPr>
        <p:spPr>
          <a:xfrm>
            <a:off x="609600" y="1463040"/>
            <a:ext cx="2682240" cy="1097280"/>
          </a:xfrm>
          <a:prstGeom prst="rect">
            <a:avLst/>
          </a:prstGeom>
          <a:noFill/>
          <a:ln/>
        </p:spPr>
        <p:txBody>
          <a:bodyPr wrap="square" rtlCol="0" anchor="ctr"/>
          <a:lstStyle/>
          <a:p>
            <a:pPr algn="ctr"/>
            <a:r>
              <a:rPr lang="en-US" sz="6400" b="1" dirty="0">
                <a:solidFill>
                  <a:schemeClr val="accent1">
                    <a:lumMod val="50000"/>
                  </a:schemeClr>
                </a:solidFill>
                <a:latin typeface="Trebuchet MS" pitchFamily="34" charset="0"/>
                <a:ea typeface="Trebuchet MS" pitchFamily="34" charset="-122"/>
                <a:cs typeface="Trebuchet MS" pitchFamily="34" charset="-120"/>
              </a:rPr>
              <a:t>80%</a:t>
            </a:r>
            <a:endParaRPr lang="en-US" sz="6400" dirty="0">
              <a:solidFill>
                <a:schemeClr val="accent1">
                  <a:lumMod val="50000"/>
                </a:schemeClr>
              </a:solidFill>
            </a:endParaRPr>
          </a:p>
        </p:txBody>
      </p:sp>
      <p:sp>
        <p:nvSpPr>
          <p:cNvPr id="7" name="Text 3">
            <a:extLst>
              <a:ext uri="{FF2B5EF4-FFF2-40B4-BE49-F238E27FC236}">
                <a16:creationId xmlns:a16="http://schemas.microsoft.com/office/drawing/2014/main" id="{D88C46D5-9F0A-41C4-688E-5B4498976350}"/>
              </a:ext>
            </a:extLst>
          </p:cNvPr>
          <p:cNvSpPr/>
          <p:nvPr/>
        </p:nvSpPr>
        <p:spPr>
          <a:xfrm>
            <a:off x="609600" y="2438400"/>
            <a:ext cx="2682240" cy="731520"/>
          </a:xfrm>
          <a:prstGeom prst="rect">
            <a:avLst/>
          </a:prstGeom>
          <a:noFill/>
          <a:ln/>
        </p:spPr>
        <p:txBody>
          <a:bodyPr wrap="square" rtlCol="0" anchor="ctr"/>
          <a:lstStyle/>
          <a:p>
            <a:pPr algn="ctr"/>
            <a:r>
              <a:rPr lang="en-US" sz="1600" dirty="0">
                <a:solidFill>
                  <a:schemeClr val="accent1">
                    <a:lumMod val="50000"/>
                  </a:schemeClr>
                </a:solidFill>
                <a:latin typeface="Calibri" pitchFamily="34" charset="0"/>
                <a:ea typeface="Calibri" pitchFamily="34" charset="-122"/>
                <a:cs typeface="Calibri" pitchFamily="34" charset="-120"/>
              </a:rPr>
              <a:t>of EU wetlands</a:t>
            </a:r>
            <a:endParaRPr lang="en-US" sz="1600" dirty="0">
              <a:solidFill>
                <a:schemeClr val="accent1">
                  <a:lumMod val="50000"/>
                </a:schemeClr>
              </a:solidFill>
            </a:endParaRPr>
          </a:p>
          <a:p>
            <a:pPr algn="ctr"/>
            <a:r>
              <a:rPr lang="en-US" sz="1600" dirty="0">
                <a:solidFill>
                  <a:schemeClr val="accent1">
                    <a:lumMod val="50000"/>
                  </a:schemeClr>
                </a:solidFill>
                <a:latin typeface="Calibri" pitchFamily="34" charset="0"/>
                <a:ea typeface="Calibri" pitchFamily="34" charset="-122"/>
                <a:cs typeface="Calibri" pitchFamily="34" charset="-120"/>
              </a:rPr>
              <a:t>lost since 1900</a:t>
            </a:r>
            <a:endParaRPr lang="en-US" sz="1600" dirty="0">
              <a:solidFill>
                <a:schemeClr val="accent1">
                  <a:lumMod val="50000"/>
                </a:schemeClr>
              </a:solidFill>
            </a:endParaRPr>
          </a:p>
        </p:txBody>
      </p:sp>
      <p:sp>
        <p:nvSpPr>
          <p:cNvPr id="8" name="Text 4">
            <a:extLst>
              <a:ext uri="{FF2B5EF4-FFF2-40B4-BE49-F238E27FC236}">
                <a16:creationId xmlns:a16="http://schemas.microsoft.com/office/drawing/2014/main" id="{BCEF91D1-BA03-20DD-9A37-01C82659D218}"/>
              </a:ext>
            </a:extLst>
          </p:cNvPr>
          <p:cNvSpPr/>
          <p:nvPr/>
        </p:nvSpPr>
        <p:spPr>
          <a:xfrm>
            <a:off x="3657600" y="1463040"/>
            <a:ext cx="2682240" cy="1097280"/>
          </a:xfrm>
          <a:prstGeom prst="rect">
            <a:avLst/>
          </a:prstGeom>
          <a:noFill/>
          <a:ln/>
        </p:spPr>
        <p:txBody>
          <a:bodyPr wrap="square" rtlCol="0" anchor="ctr"/>
          <a:lstStyle/>
          <a:p>
            <a:pPr algn="ctr"/>
            <a:r>
              <a:rPr lang="en-US" sz="6400" b="1" dirty="0">
                <a:solidFill>
                  <a:schemeClr val="accent1">
                    <a:lumMod val="50000"/>
                  </a:schemeClr>
                </a:solidFill>
                <a:latin typeface="Trebuchet MS" pitchFamily="34" charset="0"/>
                <a:ea typeface="Trebuchet MS" pitchFamily="34" charset="-122"/>
                <a:cs typeface="Trebuchet MS" pitchFamily="34" charset="-120"/>
              </a:rPr>
              <a:t>25%</a:t>
            </a:r>
            <a:endParaRPr lang="en-US" sz="6400" dirty="0">
              <a:solidFill>
                <a:schemeClr val="accent1">
                  <a:lumMod val="50000"/>
                </a:schemeClr>
              </a:solidFill>
            </a:endParaRPr>
          </a:p>
        </p:txBody>
      </p:sp>
      <p:sp>
        <p:nvSpPr>
          <p:cNvPr id="9" name="Text 5">
            <a:extLst>
              <a:ext uri="{FF2B5EF4-FFF2-40B4-BE49-F238E27FC236}">
                <a16:creationId xmlns:a16="http://schemas.microsoft.com/office/drawing/2014/main" id="{9875D4C0-6A25-320A-0992-E0D64A319862}"/>
              </a:ext>
            </a:extLst>
          </p:cNvPr>
          <p:cNvSpPr/>
          <p:nvPr/>
        </p:nvSpPr>
        <p:spPr>
          <a:xfrm>
            <a:off x="3657600" y="2438400"/>
            <a:ext cx="2682240" cy="731520"/>
          </a:xfrm>
          <a:prstGeom prst="rect">
            <a:avLst/>
          </a:prstGeom>
          <a:noFill/>
          <a:ln/>
        </p:spPr>
        <p:txBody>
          <a:bodyPr wrap="square" rtlCol="0" anchor="ctr"/>
          <a:lstStyle/>
          <a:p>
            <a:pPr algn="ctr"/>
            <a:r>
              <a:rPr lang="en-US" sz="1600" dirty="0">
                <a:solidFill>
                  <a:schemeClr val="accent1">
                    <a:lumMod val="50000"/>
                  </a:schemeClr>
                </a:solidFill>
                <a:latin typeface="Calibri" pitchFamily="34" charset="0"/>
                <a:ea typeface="Calibri" pitchFamily="34" charset="-122"/>
                <a:cs typeface="Calibri" pitchFamily="34" charset="-120"/>
              </a:rPr>
              <a:t>freshwater species</a:t>
            </a:r>
            <a:endParaRPr lang="en-US" sz="1600" dirty="0">
              <a:solidFill>
                <a:schemeClr val="accent1">
                  <a:lumMod val="50000"/>
                </a:schemeClr>
              </a:solidFill>
            </a:endParaRPr>
          </a:p>
          <a:p>
            <a:pPr algn="ctr"/>
            <a:r>
              <a:rPr lang="en-US" sz="1600" dirty="0">
                <a:solidFill>
                  <a:schemeClr val="accent1">
                    <a:lumMod val="50000"/>
                  </a:schemeClr>
                </a:solidFill>
                <a:latin typeface="Calibri" pitchFamily="34" charset="0"/>
                <a:ea typeface="Calibri" pitchFamily="34" charset="-122"/>
                <a:cs typeface="Calibri" pitchFamily="34" charset="-120"/>
              </a:rPr>
              <a:t>at extinction risk</a:t>
            </a:r>
            <a:endParaRPr lang="en-US" sz="1600" dirty="0">
              <a:solidFill>
                <a:schemeClr val="accent1">
                  <a:lumMod val="50000"/>
                </a:schemeClr>
              </a:solidFill>
            </a:endParaRPr>
          </a:p>
        </p:txBody>
      </p:sp>
      <p:sp>
        <p:nvSpPr>
          <p:cNvPr id="10" name="Text 6">
            <a:extLst>
              <a:ext uri="{FF2B5EF4-FFF2-40B4-BE49-F238E27FC236}">
                <a16:creationId xmlns:a16="http://schemas.microsoft.com/office/drawing/2014/main" id="{4DE5EA09-9D2A-67FE-8416-144D6FACA932}"/>
              </a:ext>
            </a:extLst>
          </p:cNvPr>
          <p:cNvSpPr/>
          <p:nvPr/>
        </p:nvSpPr>
        <p:spPr>
          <a:xfrm>
            <a:off x="6705600" y="1463040"/>
            <a:ext cx="2682240" cy="1097280"/>
          </a:xfrm>
          <a:prstGeom prst="rect">
            <a:avLst/>
          </a:prstGeom>
          <a:noFill/>
          <a:ln/>
        </p:spPr>
        <p:txBody>
          <a:bodyPr wrap="square" rtlCol="0" anchor="ctr"/>
          <a:lstStyle/>
          <a:p>
            <a:pPr algn="ctr"/>
            <a:r>
              <a:rPr lang="en-US" sz="6400" b="1" dirty="0">
                <a:solidFill>
                  <a:schemeClr val="accent1">
                    <a:lumMod val="50000"/>
                  </a:schemeClr>
                </a:solidFill>
                <a:latin typeface="Trebuchet MS" pitchFamily="34" charset="0"/>
                <a:ea typeface="Trebuchet MS" pitchFamily="34" charset="-122"/>
                <a:cs typeface="Trebuchet MS" pitchFamily="34" charset="-120"/>
              </a:rPr>
              <a:t>30%</a:t>
            </a:r>
            <a:endParaRPr lang="en-US" sz="6400" dirty="0">
              <a:solidFill>
                <a:schemeClr val="accent1">
                  <a:lumMod val="50000"/>
                </a:schemeClr>
              </a:solidFill>
            </a:endParaRPr>
          </a:p>
        </p:txBody>
      </p:sp>
      <p:sp>
        <p:nvSpPr>
          <p:cNvPr id="11" name="Text 7">
            <a:extLst>
              <a:ext uri="{FF2B5EF4-FFF2-40B4-BE49-F238E27FC236}">
                <a16:creationId xmlns:a16="http://schemas.microsoft.com/office/drawing/2014/main" id="{D81501C5-9911-53E4-9686-E9FFD3A999BD}"/>
              </a:ext>
            </a:extLst>
          </p:cNvPr>
          <p:cNvSpPr/>
          <p:nvPr/>
        </p:nvSpPr>
        <p:spPr>
          <a:xfrm>
            <a:off x="6705600" y="2438400"/>
            <a:ext cx="2682240" cy="731520"/>
          </a:xfrm>
          <a:prstGeom prst="rect">
            <a:avLst/>
          </a:prstGeom>
          <a:noFill/>
          <a:ln/>
        </p:spPr>
        <p:txBody>
          <a:bodyPr wrap="square" rtlCol="0" anchor="ctr"/>
          <a:lstStyle/>
          <a:p>
            <a:pPr algn="ctr"/>
            <a:r>
              <a:rPr lang="en-US" sz="1600" dirty="0">
                <a:solidFill>
                  <a:schemeClr val="accent1">
                    <a:lumMod val="50000"/>
                  </a:schemeClr>
                </a:solidFill>
                <a:latin typeface="Calibri" pitchFamily="34" charset="0"/>
                <a:ea typeface="Calibri" pitchFamily="34" charset="-122"/>
                <a:cs typeface="Calibri" pitchFamily="34" charset="-120"/>
              </a:rPr>
              <a:t>EU target for</a:t>
            </a:r>
            <a:endParaRPr lang="en-US" sz="1600" dirty="0">
              <a:solidFill>
                <a:schemeClr val="accent1">
                  <a:lumMod val="50000"/>
                </a:schemeClr>
              </a:solidFill>
            </a:endParaRPr>
          </a:p>
          <a:p>
            <a:pPr algn="ctr"/>
            <a:r>
              <a:rPr lang="en-US" sz="1600" dirty="0">
                <a:solidFill>
                  <a:schemeClr val="accent1">
                    <a:lumMod val="50000"/>
                  </a:schemeClr>
                </a:solidFill>
                <a:latin typeface="Calibri" pitchFamily="34" charset="0"/>
                <a:ea typeface="Calibri" pitchFamily="34" charset="-122"/>
                <a:cs typeface="Calibri" pitchFamily="34" charset="-120"/>
              </a:rPr>
              <a:t>restored ecosystems</a:t>
            </a:r>
            <a:endParaRPr lang="en-US" sz="1600" dirty="0">
              <a:solidFill>
                <a:schemeClr val="accent1">
                  <a:lumMod val="50000"/>
                </a:schemeClr>
              </a:solidFill>
            </a:endParaRPr>
          </a:p>
        </p:txBody>
      </p:sp>
      <p:sp>
        <p:nvSpPr>
          <p:cNvPr id="12" name="Shape 8">
            <a:extLst>
              <a:ext uri="{FF2B5EF4-FFF2-40B4-BE49-F238E27FC236}">
                <a16:creationId xmlns:a16="http://schemas.microsoft.com/office/drawing/2014/main" id="{270A0943-0DAE-987C-2A0A-2CF5A25861B5}"/>
              </a:ext>
            </a:extLst>
          </p:cNvPr>
          <p:cNvSpPr/>
          <p:nvPr/>
        </p:nvSpPr>
        <p:spPr>
          <a:xfrm>
            <a:off x="609600" y="3474720"/>
            <a:ext cx="8534400" cy="0"/>
          </a:xfrm>
          <a:prstGeom prst="line">
            <a:avLst/>
          </a:prstGeom>
          <a:noFill/>
          <a:ln w="12700">
            <a:solidFill>
              <a:srgbClr val="F0F4F5"/>
            </a:solidFill>
            <a:prstDash val="solid"/>
          </a:ln>
        </p:spPr>
        <p:txBody>
          <a:bodyPr/>
          <a:lstStyle/>
          <a:p>
            <a:endParaRPr lang="en-US" sz="1867">
              <a:solidFill>
                <a:schemeClr val="accent1">
                  <a:lumMod val="50000"/>
                </a:schemeClr>
              </a:solidFill>
            </a:endParaRPr>
          </a:p>
        </p:txBody>
      </p:sp>
      <p:sp>
        <p:nvSpPr>
          <p:cNvPr id="13" name="Shape 9">
            <a:extLst>
              <a:ext uri="{FF2B5EF4-FFF2-40B4-BE49-F238E27FC236}">
                <a16:creationId xmlns:a16="http://schemas.microsoft.com/office/drawing/2014/main" id="{8B6A6138-1FDE-B413-C0EF-6445E68621AF}"/>
              </a:ext>
            </a:extLst>
          </p:cNvPr>
          <p:cNvSpPr/>
          <p:nvPr/>
        </p:nvSpPr>
        <p:spPr>
          <a:xfrm>
            <a:off x="609600" y="3657600"/>
            <a:ext cx="8778240" cy="2926080"/>
          </a:xfrm>
          <a:prstGeom prst="rect">
            <a:avLst/>
          </a:prstGeom>
          <a:solidFill>
            <a:srgbClr val="F0F4F5"/>
          </a:solidFill>
          <a:ln/>
        </p:spPr>
        <p:txBody>
          <a:bodyPr/>
          <a:lstStyle/>
          <a:p>
            <a:endParaRPr lang="en-US" sz="1867">
              <a:solidFill>
                <a:schemeClr val="accent1">
                  <a:lumMod val="50000"/>
                </a:schemeClr>
              </a:solidFill>
            </a:endParaRPr>
          </a:p>
        </p:txBody>
      </p:sp>
      <p:sp>
        <p:nvSpPr>
          <p:cNvPr id="14" name="Text 10">
            <a:extLst>
              <a:ext uri="{FF2B5EF4-FFF2-40B4-BE49-F238E27FC236}">
                <a16:creationId xmlns:a16="http://schemas.microsoft.com/office/drawing/2014/main" id="{ED017FF4-F774-10DA-E209-60C9B85BC218}"/>
              </a:ext>
            </a:extLst>
          </p:cNvPr>
          <p:cNvSpPr/>
          <p:nvPr/>
        </p:nvSpPr>
        <p:spPr>
          <a:xfrm>
            <a:off x="853440" y="3840480"/>
            <a:ext cx="8290560" cy="487680"/>
          </a:xfrm>
          <a:prstGeom prst="rect">
            <a:avLst/>
          </a:prstGeom>
          <a:noFill/>
          <a:ln/>
        </p:spPr>
        <p:txBody>
          <a:bodyPr wrap="square" rtlCol="0" anchor="ctr"/>
          <a:lstStyle/>
          <a:p>
            <a:r>
              <a:rPr lang="en-US" sz="2133" b="1" dirty="0">
                <a:solidFill>
                  <a:schemeClr val="accent1">
                    <a:lumMod val="50000"/>
                  </a:schemeClr>
                </a:solidFill>
                <a:latin typeface="Trebuchet MS" pitchFamily="34" charset="0"/>
                <a:ea typeface="Trebuchet MS" pitchFamily="34" charset="-122"/>
                <a:cs typeface="Trebuchet MS" pitchFamily="34" charset="-120"/>
              </a:rPr>
              <a:t>EU Policy Framework for Restoration!</a:t>
            </a:r>
            <a:endParaRPr lang="en-US" sz="2133" dirty="0">
              <a:solidFill>
                <a:schemeClr val="accent1">
                  <a:lumMod val="50000"/>
                </a:schemeClr>
              </a:solidFill>
            </a:endParaRPr>
          </a:p>
        </p:txBody>
      </p:sp>
      <p:sp>
        <p:nvSpPr>
          <p:cNvPr id="15" name="Text 11">
            <a:extLst>
              <a:ext uri="{FF2B5EF4-FFF2-40B4-BE49-F238E27FC236}">
                <a16:creationId xmlns:a16="http://schemas.microsoft.com/office/drawing/2014/main" id="{D1135139-5A63-AD0D-AEC7-3007B97201C4}"/>
              </a:ext>
            </a:extLst>
          </p:cNvPr>
          <p:cNvSpPr/>
          <p:nvPr/>
        </p:nvSpPr>
        <p:spPr>
          <a:xfrm>
            <a:off x="853440" y="4328160"/>
            <a:ext cx="8290560" cy="2194560"/>
          </a:xfrm>
          <a:prstGeom prst="rect">
            <a:avLst/>
          </a:prstGeom>
          <a:noFill/>
          <a:ln/>
        </p:spPr>
        <p:txBody>
          <a:bodyPr wrap="square" rtlCol="0" anchor="ctr"/>
          <a:lstStyle/>
          <a:p>
            <a:r>
              <a:rPr lang="en-US" sz="1733" b="1" dirty="0">
                <a:solidFill>
                  <a:schemeClr val="accent1">
                    <a:lumMod val="50000"/>
                  </a:schemeClr>
                </a:solidFill>
                <a:latin typeface="Calibri" pitchFamily="34" charset="0"/>
                <a:ea typeface="Calibri" pitchFamily="34" charset="-122"/>
                <a:cs typeface="Calibri" pitchFamily="34" charset="-120"/>
              </a:rPr>
              <a:t>• EU Biodiversity Strategy 2030: </a:t>
            </a:r>
            <a:r>
              <a:rPr lang="en-US" sz="1733" dirty="0">
                <a:solidFill>
                  <a:schemeClr val="accent1">
                    <a:lumMod val="50000"/>
                  </a:schemeClr>
                </a:solidFill>
                <a:latin typeface="Calibri" pitchFamily="34" charset="0"/>
                <a:ea typeface="Calibri" pitchFamily="34" charset="-122"/>
                <a:cs typeface="Calibri" pitchFamily="34" charset="-120"/>
              </a:rPr>
              <a:t>Restore degraded ecosystems</a:t>
            </a:r>
            <a:endParaRPr lang="en-US" sz="1733" dirty="0">
              <a:solidFill>
                <a:schemeClr val="accent1">
                  <a:lumMod val="50000"/>
                </a:schemeClr>
              </a:solidFill>
            </a:endParaRPr>
          </a:p>
          <a:p>
            <a:r>
              <a:rPr lang="en-US" sz="1733" b="1" dirty="0">
                <a:solidFill>
                  <a:schemeClr val="accent1">
                    <a:lumMod val="50000"/>
                  </a:schemeClr>
                </a:solidFill>
                <a:latin typeface="Calibri" pitchFamily="34" charset="0"/>
                <a:ea typeface="Calibri" pitchFamily="34" charset="-122"/>
                <a:cs typeface="Calibri" pitchFamily="34" charset="-120"/>
              </a:rPr>
              <a:t>• EU Nature Restoration Law: </a:t>
            </a:r>
            <a:r>
              <a:rPr lang="en-US" sz="1733" dirty="0">
                <a:solidFill>
                  <a:schemeClr val="accent1">
                    <a:lumMod val="50000"/>
                  </a:schemeClr>
                </a:solidFill>
                <a:latin typeface="Calibri" pitchFamily="34" charset="0"/>
                <a:ea typeface="Calibri" pitchFamily="34" charset="-122"/>
                <a:cs typeface="Calibri" pitchFamily="34" charset="-120"/>
              </a:rPr>
              <a:t>Binding restoration targets</a:t>
            </a:r>
            <a:endParaRPr lang="en-US" sz="1733" dirty="0">
              <a:solidFill>
                <a:schemeClr val="accent1">
                  <a:lumMod val="50000"/>
                </a:schemeClr>
              </a:solidFill>
            </a:endParaRPr>
          </a:p>
          <a:p>
            <a:r>
              <a:rPr lang="en-US" sz="1733" b="1" dirty="0">
                <a:solidFill>
                  <a:schemeClr val="accent1">
                    <a:lumMod val="50000"/>
                  </a:schemeClr>
                </a:solidFill>
                <a:latin typeface="Calibri" pitchFamily="34" charset="0"/>
                <a:ea typeface="Calibri" pitchFamily="34" charset="-122"/>
                <a:cs typeface="Calibri" pitchFamily="34" charset="-120"/>
              </a:rPr>
              <a:t>• Mission Ocean &amp; Waters: </a:t>
            </a:r>
            <a:r>
              <a:rPr lang="en-US" sz="1733" dirty="0">
                <a:solidFill>
                  <a:schemeClr val="accent1">
                    <a:lumMod val="50000"/>
                  </a:schemeClr>
                </a:solidFill>
                <a:latin typeface="Calibri" pitchFamily="34" charset="0"/>
                <a:ea typeface="Calibri" pitchFamily="34" charset="-122"/>
                <a:cs typeface="Calibri" pitchFamily="34" charset="-120"/>
              </a:rPr>
              <a:t>Restore freshwater ecosystems by 2030</a:t>
            </a:r>
            <a:endParaRPr lang="en-US" sz="1733" dirty="0">
              <a:solidFill>
                <a:schemeClr val="accent1">
                  <a:lumMod val="50000"/>
                </a:schemeClr>
              </a:solidFill>
            </a:endParaRPr>
          </a:p>
          <a:p>
            <a:r>
              <a:rPr lang="en-US" sz="1733" b="1" dirty="0">
                <a:solidFill>
                  <a:schemeClr val="accent1">
                    <a:lumMod val="50000"/>
                  </a:schemeClr>
                </a:solidFill>
                <a:latin typeface="Calibri" pitchFamily="34" charset="0"/>
                <a:ea typeface="Calibri" pitchFamily="34" charset="-122"/>
                <a:cs typeface="Calibri" pitchFamily="34" charset="-120"/>
              </a:rPr>
              <a:t>• Green Deal: </a:t>
            </a:r>
            <a:r>
              <a:rPr lang="en-US" sz="1733" dirty="0">
                <a:solidFill>
                  <a:schemeClr val="accent1">
                    <a:lumMod val="50000"/>
                  </a:schemeClr>
                </a:solidFill>
                <a:latin typeface="Calibri" pitchFamily="34" charset="0"/>
                <a:ea typeface="Calibri" pitchFamily="34" charset="-122"/>
                <a:cs typeface="Calibri" pitchFamily="34" charset="-120"/>
              </a:rPr>
              <a:t>Climate neutrality requires healthy wetlands</a:t>
            </a:r>
            <a:endParaRPr lang="en-US" sz="1733" dirty="0">
              <a:solidFill>
                <a:schemeClr val="accent1">
                  <a:lumMod val="50000"/>
                </a:schemeClr>
              </a:solidFill>
            </a:endParaRPr>
          </a:p>
        </p:txBody>
      </p:sp>
      <p:sp>
        <p:nvSpPr>
          <p:cNvPr id="16" name="Shape 12">
            <a:extLst>
              <a:ext uri="{FF2B5EF4-FFF2-40B4-BE49-F238E27FC236}">
                <a16:creationId xmlns:a16="http://schemas.microsoft.com/office/drawing/2014/main" id="{1A72FF41-5D96-933D-81E8-43A750370B8C}"/>
              </a:ext>
            </a:extLst>
          </p:cNvPr>
          <p:cNvSpPr/>
          <p:nvPr/>
        </p:nvSpPr>
        <p:spPr>
          <a:xfrm>
            <a:off x="9631680" y="1463040"/>
            <a:ext cx="2194560" cy="5120640"/>
          </a:xfrm>
          <a:prstGeom prst="rect">
            <a:avLst/>
          </a:prstGeom>
          <a:solidFill>
            <a:srgbClr val="0D7377"/>
          </a:solidFill>
          <a:ln/>
        </p:spPr>
        <p:txBody>
          <a:bodyPr/>
          <a:lstStyle/>
          <a:p>
            <a:endParaRPr lang="en-US" sz="1867">
              <a:solidFill>
                <a:schemeClr val="accent1">
                  <a:lumMod val="50000"/>
                </a:schemeClr>
              </a:solidFill>
            </a:endParaRPr>
          </a:p>
        </p:txBody>
      </p:sp>
      <p:sp>
        <p:nvSpPr>
          <p:cNvPr id="17" name="Text 13">
            <a:extLst>
              <a:ext uri="{FF2B5EF4-FFF2-40B4-BE49-F238E27FC236}">
                <a16:creationId xmlns:a16="http://schemas.microsoft.com/office/drawing/2014/main" id="{A7635743-0BCD-6D33-E3B4-76067CC3FAC6}"/>
              </a:ext>
            </a:extLst>
          </p:cNvPr>
          <p:cNvSpPr/>
          <p:nvPr/>
        </p:nvSpPr>
        <p:spPr>
          <a:xfrm>
            <a:off x="9753600" y="1950720"/>
            <a:ext cx="1950720" cy="3413760"/>
          </a:xfrm>
          <a:prstGeom prst="rect">
            <a:avLst/>
          </a:prstGeom>
          <a:noFill/>
          <a:ln/>
        </p:spPr>
        <p:txBody>
          <a:bodyPr wrap="square" rtlCol="0" anchor="ctr"/>
          <a:lstStyle/>
          <a:p>
            <a:pPr algn="ctr"/>
            <a:r>
              <a:rPr lang="en-US" sz="1733" i="1" dirty="0">
                <a:solidFill>
                  <a:schemeClr val="tx2"/>
                </a:solidFill>
                <a:latin typeface="Calibri" pitchFamily="34" charset="0"/>
                <a:ea typeface="Calibri" pitchFamily="34" charset="-122"/>
                <a:cs typeface="Calibri" pitchFamily="34" charset="-120"/>
              </a:rPr>
              <a:t>"Wetlands are vital for climate, biodiversity, and human well-bein</a:t>
            </a:r>
            <a:r>
              <a:rPr lang="en-US" sz="1733" i="1" dirty="0">
                <a:solidFill>
                  <a:schemeClr val="accent1">
                    <a:lumMod val="50000"/>
                  </a:schemeClr>
                </a:solidFill>
                <a:latin typeface="Calibri" pitchFamily="34" charset="0"/>
                <a:ea typeface="Calibri" pitchFamily="34" charset="-122"/>
                <a:cs typeface="Calibri" pitchFamily="34" charset="-120"/>
              </a:rPr>
              <a:t>g"</a:t>
            </a:r>
            <a:endParaRPr lang="en-US" sz="1733" dirty="0">
              <a:solidFill>
                <a:schemeClr val="accent1">
                  <a:lumMod val="50000"/>
                </a:schemeClr>
              </a:solidFill>
            </a:endParaRPr>
          </a:p>
        </p:txBody>
      </p:sp>
      <p:sp>
        <p:nvSpPr>
          <p:cNvPr id="18" name="Text 14">
            <a:extLst>
              <a:ext uri="{FF2B5EF4-FFF2-40B4-BE49-F238E27FC236}">
                <a16:creationId xmlns:a16="http://schemas.microsoft.com/office/drawing/2014/main" id="{01C3D377-1BDA-F9B6-57A5-94F3B34B0912}"/>
              </a:ext>
            </a:extLst>
          </p:cNvPr>
          <p:cNvSpPr/>
          <p:nvPr/>
        </p:nvSpPr>
        <p:spPr>
          <a:xfrm>
            <a:off x="9753600" y="5608320"/>
            <a:ext cx="1950720" cy="487680"/>
          </a:xfrm>
          <a:prstGeom prst="rect">
            <a:avLst/>
          </a:prstGeom>
          <a:noFill/>
          <a:ln/>
        </p:spPr>
        <p:txBody>
          <a:bodyPr wrap="square" rtlCol="0" anchor="ctr"/>
          <a:lstStyle/>
          <a:p>
            <a:pPr algn="ctr"/>
            <a:r>
              <a:rPr lang="en-US" sz="1333" dirty="0">
                <a:solidFill>
                  <a:schemeClr val="tx2"/>
                </a:solidFill>
                <a:latin typeface="Calibri" pitchFamily="34" charset="0"/>
                <a:ea typeface="Calibri" pitchFamily="34" charset="-122"/>
                <a:cs typeface="Calibri" pitchFamily="34" charset="-120"/>
              </a:rPr>
              <a:t>— EU Mission Charter</a:t>
            </a:r>
            <a:endParaRPr lang="en-US" sz="1333" dirty="0">
              <a:solidFill>
                <a:schemeClr val="tx2"/>
              </a:solidFill>
            </a:endParaRPr>
          </a:p>
        </p:txBody>
      </p:sp>
    </p:spTree>
    <p:extLst>
      <p:ext uri="{BB962C8B-B14F-4D97-AF65-F5344CB8AC3E}">
        <p14:creationId xmlns:p14="http://schemas.microsoft.com/office/powerpoint/2010/main" val="2000081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C6A6F-48DF-B69E-91FD-9E1040C53D2E}"/>
              </a:ext>
            </a:extLst>
          </p:cNvPr>
          <p:cNvSpPr>
            <a:spLocks noGrp="1"/>
          </p:cNvSpPr>
          <p:nvPr>
            <p:ph type="title"/>
          </p:nvPr>
        </p:nvSpPr>
        <p:spPr>
          <a:xfrm>
            <a:off x="838200" y="619749"/>
            <a:ext cx="7769506" cy="831627"/>
          </a:xfrm>
        </p:spPr>
        <p:txBody>
          <a:bodyPr>
            <a:normAutofit/>
          </a:bodyPr>
          <a:lstStyle/>
          <a:p>
            <a:r>
              <a:rPr lang="en-US" dirty="0"/>
              <a:t>Are we going to reach the targets?</a:t>
            </a:r>
          </a:p>
        </p:txBody>
      </p:sp>
      <p:sp>
        <p:nvSpPr>
          <p:cNvPr id="3" name="Text Placeholder 2">
            <a:extLst>
              <a:ext uri="{FF2B5EF4-FFF2-40B4-BE49-F238E27FC236}">
                <a16:creationId xmlns:a16="http://schemas.microsoft.com/office/drawing/2014/main" id="{A2AEFE28-11D6-05E6-13B8-C4D9A77AEDFC}"/>
              </a:ext>
            </a:extLst>
          </p:cNvPr>
          <p:cNvSpPr>
            <a:spLocks noGrp="1"/>
          </p:cNvSpPr>
          <p:nvPr>
            <p:ph type="body" idx="1"/>
          </p:nvPr>
        </p:nvSpPr>
        <p:spPr>
          <a:xfrm>
            <a:off x="371355" y="1594131"/>
            <a:ext cx="11203328" cy="4351338"/>
          </a:xfrm>
        </p:spPr>
        <p:txBody>
          <a:bodyPr>
            <a:normAutofit fontScale="85000" lnSpcReduction="20000"/>
          </a:bodyPr>
          <a:lstStyle/>
          <a:p>
            <a:pPr marL="69850" indent="0">
              <a:buNone/>
            </a:pPr>
            <a:r>
              <a:rPr lang="en-US" dirty="0"/>
              <a:t>NO!!!! We are moving to slow! -</a:t>
            </a:r>
            <a:r>
              <a:rPr lang="en-US" b="1" dirty="0"/>
              <a:t>The restoration pace gap</a:t>
            </a:r>
          </a:p>
          <a:p>
            <a:pPr marL="69850" indent="0">
              <a:buNone/>
            </a:pPr>
            <a:r>
              <a:rPr lang="en-US" b="1" dirty="0"/>
              <a:t>Despite this enabling environment, the gap between ambition and delivery is widening. </a:t>
            </a:r>
          </a:p>
          <a:p>
            <a:pPr marL="69850" indent="0">
              <a:buNone/>
            </a:pPr>
            <a:endParaRPr lang="en-US" b="1" dirty="0"/>
          </a:p>
          <a:p>
            <a:pPr marL="69850" indent="0">
              <a:buNone/>
            </a:pPr>
            <a:r>
              <a:rPr lang="en-US" dirty="0"/>
              <a:t>In the Danube basin since the year 2000 </a:t>
            </a:r>
            <a:r>
              <a:rPr lang="en-US" dirty="0" err="1"/>
              <a:t>aprox</a:t>
            </a:r>
            <a:r>
              <a:rPr lang="en-US" dirty="0"/>
              <a:t> 60000 ha of wetlands have been restored (it could be more…) that means a rate of ~2,500–3,000 ha yr⁻¹.</a:t>
            </a:r>
          </a:p>
          <a:p>
            <a:pPr marL="69850" indent="0">
              <a:buNone/>
            </a:pPr>
            <a:r>
              <a:rPr lang="en-US" dirty="0"/>
              <a:t>Against a scientifically estimated mid-range need of ~740,000 ha (Eder et al., 2022; Hein et al., 2016), this pace implies completion around the</a:t>
            </a:r>
            <a:r>
              <a:rPr lang="en-US" b="1" dirty="0"/>
              <a:t> year 2300.</a:t>
            </a:r>
            <a:r>
              <a:rPr lang="en-US" dirty="0"/>
              <a:t> </a:t>
            </a:r>
          </a:p>
          <a:p>
            <a:pPr marL="69850" indent="0">
              <a:buNone/>
            </a:pPr>
            <a:endParaRPr lang="en-US" dirty="0"/>
          </a:p>
          <a:p>
            <a:pPr marL="69850" indent="0">
              <a:buNone/>
            </a:pPr>
            <a:r>
              <a:rPr lang="en-US" b="1" dirty="0"/>
              <a:t>TO reach this we need to SPEED UP!</a:t>
            </a:r>
          </a:p>
          <a:p>
            <a:pPr marL="69850" indent="0">
              <a:buNone/>
            </a:pPr>
            <a:r>
              <a:rPr lang="en-US" dirty="0"/>
              <a:t>NRR compliance requires: ~40,500 ha yr⁻¹ for the 2030 target </a:t>
            </a:r>
            <a:r>
              <a:rPr lang="en-US" b="1" dirty="0"/>
              <a:t>(16× acceleration); </a:t>
            </a:r>
            <a:r>
              <a:rPr lang="en-US" dirty="0"/>
              <a:t>~27,000 ha yr⁻¹ for 2040 (11×); ~25,000 ha yr⁻¹ sustained for 24 years for 2050 (10×). </a:t>
            </a:r>
            <a:r>
              <a:rPr lang="en-US" b="1" dirty="0"/>
              <a:t>No comparable acceleration has been achieved in European environmental restoration.</a:t>
            </a:r>
          </a:p>
          <a:p>
            <a:pPr marL="69850" indent="0">
              <a:buNone/>
            </a:pPr>
            <a:endParaRPr lang="en-US" dirty="0"/>
          </a:p>
          <a:p>
            <a:endParaRPr lang="en-US" dirty="0"/>
          </a:p>
        </p:txBody>
      </p:sp>
      <p:sp>
        <p:nvSpPr>
          <p:cNvPr id="4" name="Slide Number Placeholder 3">
            <a:extLst>
              <a:ext uri="{FF2B5EF4-FFF2-40B4-BE49-F238E27FC236}">
                <a16:creationId xmlns:a16="http://schemas.microsoft.com/office/drawing/2014/main" id="{5B215584-CD95-207E-AE50-42D964C0EDF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6</a:t>
            </a:fld>
            <a:endParaRPr lang="en-GB"/>
          </a:p>
        </p:txBody>
      </p:sp>
    </p:spTree>
    <p:extLst>
      <p:ext uri="{BB962C8B-B14F-4D97-AF65-F5344CB8AC3E}">
        <p14:creationId xmlns:p14="http://schemas.microsoft.com/office/powerpoint/2010/main" val="6113958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a:extLst>
            <a:ext uri="{FF2B5EF4-FFF2-40B4-BE49-F238E27FC236}">
              <a16:creationId xmlns:a16="http://schemas.microsoft.com/office/drawing/2014/main" id="{F86AB969-2989-99E4-E8E3-72A9326D8F78}"/>
            </a:ext>
          </a:extLst>
        </p:cNvPr>
        <p:cNvGrpSpPr/>
        <p:nvPr/>
      </p:nvGrpSpPr>
      <p:grpSpPr>
        <a:xfrm>
          <a:off x="0" y="0"/>
          <a:ext cx="0" cy="0"/>
          <a:chOff x="0" y="0"/>
          <a:chExt cx="0" cy="0"/>
        </a:xfrm>
      </p:grpSpPr>
      <p:sp>
        <p:nvSpPr>
          <p:cNvPr id="144" name="Google Shape;144;p27">
            <a:extLst>
              <a:ext uri="{FF2B5EF4-FFF2-40B4-BE49-F238E27FC236}">
                <a16:creationId xmlns:a16="http://schemas.microsoft.com/office/drawing/2014/main" id="{0EE64538-6B3A-802D-3A70-5F07B34A30A5}"/>
              </a:ext>
            </a:extLst>
          </p:cNvPr>
          <p:cNvSpPr txBox="1">
            <a:spLocks noGrp="1"/>
          </p:cNvSpPr>
          <p:nvPr>
            <p:ph type="ctrTitle"/>
          </p:nvPr>
        </p:nvSpPr>
        <p:spPr>
          <a:xfrm>
            <a:off x="4202897" y="666731"/>
            <a:ext cx="7507790" cy="107434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ct val="111111"/>
              <a:buNone/>
            </a:pPr>
            <a:r>
              <a:rPr lang="en-GB" dirty="0"/>
              <a:t>Let us be positive! </a:t>
            </a:r>
            <a:endParaRPr dirty="0"/>
          </a:p>
        </p:txBody>
      </p:sp>
      <p:sp>
        <p:nvSpPr>
          <p:cNvPr id="146" name="Google Shape;146;p27">
            <a:extLst>
              <a:ext uri="{FF2B5EF4-FFF2-40B4-BE49-F238E27FC236}">
                <a16:creationId xmlns:a16="http://schemas.microsoft.com/office/drawing/2014/main" id="{70E2C0AD-8A78-5BD5-9CD3-7C122CFE7BC8}"/>
              </a:ext>
            </a:extLst>
          </p:cNvPr>
          <p:cNvSpPr txBox="1"/>
          <p:nvPr/>
        </p:nvSpPr>
        <p:spPr>
          <a:xfrm>
            <a:off x="8143630" y="6333639"/>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1400" b="1" i="0" u="none" strike="noStrike" cap="none">
                <a:solidFill>
                  <a:srgbClr val="848E91"/>
                </a:solidFill>
                <a:latin typeface="Arial"/>
                <a:ea typeface="Arial"/>
                <a:cs typeface="Arial"/>
                <a:sym typeface="Arial"/>
              </a:rPr>
              <a:t>RESTORE4LIFE</a:t>
            </a:r>
            <a:endParaRPr/>
          </a:p>
          <a:p>
            <a:pPr marL="0" marR="0" lvl="0" indent="0" algn="ctr" rtl="0">
              <a:lnSpc>
                <a:spcPct val="100000"/>
              </a:lnSpc>
              <a:spcBef>
                <a:spcPts val="0"/>
              </a:spcBef>
              <a:spcAft>
                <a:spcPts val="0"/>
              </a:spcAft>
              <a:buNone/>
            </a:pPr>
            <a:r>
              <a:rPr lang="en-GB" sz="1400" b="0" i="1" u="none" strike="noStrike" cap="none">
                <a:solidFill>
                  <a:srgbClr val="848E91"/>
                </a:solidFill>
                <a:latin typeface="Arial"/>
                <a:ea typeface="Arial"/>
                <a:cs typeface="Arial"/>
                <a:sym typeface="Arial"/>
              </a:rPr>
              <a:t>Bucharest 12-15 September 2023</a:t>
            </a:r>
            <a:endParaRPr sz="1400" b="0" i="0" u="none" strike="noStrike" cap="none">
              <a:solidFill>
                <a:srgbClr val="848E9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a:solidFill>
                <a:srgbClr val="848E91"/>
              </a:solidFill>
              <a:latin typeface="Arial"/>
              <a:ea typeface="Arial"/>
              <a:cs typeface="Arial"/>
              <a:sym typeface="Arial"/>
            </a:endParaRPr>
          </a:p>
        </p:txBody>
      </p:sp>
      <p:sp>
        <p:nvSpPr>
          <p:cNvPr id="3" name="Subtitle 2">
            <a:extLst>
              <a:ext uri="{FF2B5EF4-FFF2-40B4-BE49-F238E27FC236}">
                <a16:creationId xmlns:a16="http://schemas.microsoft.com/office/drawing/2014/main" id="{19350978-2CF0-3E8E-680E-D9000F15479B}"/>
              </a:ext>
            </a:extLst>
          </p:cNvPr>
          <p:cNvSpPr>
            <a:spLocks noGrp="1"/>
          </p:cNvSpPr>
          <p:nvPr>
            <p:ph type="subTitle" idx="1"/>
          </p:nvPr>
        </p:nvSpPr>
        <p:spPr>
          <a:xfrm>
            <a:off x="698216" y="2003008"/>
            <a:ext cx="10270726" cy="2268049"/>
          </a:xfrm>
        </p:spPr>
        <p:txBody>
          <a:bodyPr>
            <a:normAutofit fontScale="92500" lnSpcReduction="20000"/>
          </a:bodyPr>
          <a:lstStyle/>
          <a:p>
            <a:r>
              <a:rPr lang="en-GB" dirty="0"/>
              <a:t>And also, we </a:t>
            </a:r>
            <a:r>
              <a:rPr lang="en-GB" b="1" dirty="0"/>
              <a:t>have a moral duty </a:t>
            </a:r>
            <a:r>
              <a:rPr lang="en-GB" dirty="0"/>
              <a:t>to try! </a:t>
            </a:r>
          </a:p>
          <a:p>
            <a:r>
              <a:rPr lang="en-GB" dirty="0"/>
              <a:t>But we need to change how we are doing this!</a:t>
            </a:r>
          </a:p>
          <a:p>
            <a:r>
              <a:rPr lang="en-GB" b="1" dirty="0"/>
              <a:t>We need much more actions</a:t>
            </a:r>
          </a:p>
          <a:p>
            <a:r>
              <a:rPr lang="en-GB" b="1" dirty="0"/>
              <a:t>Simplification of procedures </a:t>
            </a:r>
            <a:r>
              <a:rPr lang="en-GB" dirty="0"/>
              <a:t>(to help the restoration) – everybody is speaking about simplification – we also need simplification of the procedures to help conserve, restore develop tools that will enable us to LIVE!</a:t>
            </a:r>
            <a:endParaRPr lang="en-US" dirty="0"/>
          </a:p>
        </p:txBody>
      </p:sp>
    </p:spTree>
    <p:extLst>
      <p:ext uri="{BB962C8B-B14F-4D97-AF65-F5344CB8AC3E}">
        <p14:creationId xmlns:p14="http://schemas.microsoft.com/office/powerpoint/2010/main" val="1722103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7"/>
          <p:cNvSpPr txBox="1">
            <a:spLocks noGrp="1"/>
          </p:cNvSpPr>
          <p:nvPr>
            <p:ph type="ctrTitle"/>
          </p:nvPr>
        </p:nvSpPr>
        <p:spPr>
          <a:xfrm>
            <a:off x="4303211" y="473819"/>
            <a:ext cx="7507790" cy="1074341"/>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SzPct val="111111"/>
              <a:buNone/>
            </a:pPr>
            <a:r>
              <a:rPr lang="en-GB"/>
              <a:t>Why lighthouses?</a:t>
            </a:r>
            <a:br>
              <a:rPr lang="en-GB"/>
            </a:br>
            <a:endParaRPr/>
          </a:p>
        </p:txBody>
      </p:sp>
      <p:sp>
        <p:nvSpPr>
          <p:cNvPr id="145" name="Google Shape;145;p27"/>
          <p:cNvSpPr txBox="1">
            <a:spLocks noGrp="1"/>
          </p:cNvSpPr>
          <p:nvPr>
            <p:ph type="subTitle" idx="1"/>
          </p:nvPr>
        </p:nvSpPr>
        <p:spPr>
          <a:xfrm>
            <a:off x="505428" y="1548160"/>
            <a:ext cx="11507701" cy="219286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GB" sz="1800" dirty="0">
                <a:solidFill>
                  <a:schemeClr val="dk1"/>
                </a:solidFill>
              </a:rPr>
              <a:t>In the first ‘development and piloting phase’ (2021-2025), the Mission roll out ‘lighthouses’ in major European sea and river basins, as the Mission sites.</a:t>
            </a:r>
            <a:endParaRPr dirty="0"/>
          </a:p>
          <a:p>
            <a:pPr marL="0" lvl="0" indent="0" algn="l" rtl="0">
              <a:lnSpc>
                <a:spcPct val="90000"/>
              </a:lnSpc>
              <a:spcBef>
                <a:spcPts val="1000"/>
              </a:spcBef>
              <a:spcAft>
                <a:spcPts val="0"/>
              </a:spcAft>
              <a:buSzPts val="2400"/>
              <a:buNone/>
            </a:pPr>
            <a:endParaRPr sz="1800" dirty="0">
              <a:solidFill>
                <a:schemeClr val="dk1"/>
              </a:solidFill>
            </a:endParaRPr>
          </a:p>
          <a:p>
            <a:pPr marL="0" lvl="0" indent="0" algn="l" rtl="0">
              <a:lnSpc>
                <a:spcPct val="90000"/>
              </a:lnSpc>
              <a:spcBef>
                <a:spcPts val="1000"/>
              </a:spcBef>
              <a:spcAft>
                <a:spcPts val="0"/>
              </a:spcAft>
              <a:buSzPts val="2400"/>
              <a:buNone/>
            </a:pPr>
            <a:r>
              <a:rPr lang="en-GB" sz="1800" b="1" dirty="0">
                <a:solidFill>
                  <a:schemeClr val="dk1"/>
                </a:solidFill>
              </a:rPr>
              <a:t>Lighthouses</a:t>
            </a:r>
            <a:r>
              <a:rPr lang="en-GB" sz="1800" dirty="0">
                <a:solidFill>
                  <a:schemeClr val="dk1"/>
                </a:solidFill>
              </a:rPr>
              <a:t> will act as </a:t>
            </a:r>
            <a:r>
              <a:rPr lang="en-GB" sz="1800" b="1" dirty="0">
                <a:solidFill>
                  <a:schemeClr val="dk1"/>
                </a:solidFill>
              </a:rPr>
              <a:t>hubs and platforms for the development, demonstration, and deployment of transformative innovations</a:t>
            </a:r>
            <a:r>
              <a:rPr lang="en-GB" sz="1800" dirty="0">
                <a:solidFill>
                  <a:schemeClr val="dk1"/>
                </a:solidFill>
              </a:rPr>
              <a:t> of all forms – technological, social, business, and governance – in order to reach all specific Mission objectives. </a:t>
            </a:r>
            <a:endParaRPr dirty="0"/>
          </a:p>
          <a:p>
            <a:pPr marL="0" lvl="0" indent="0" algn="l" rtl="0">
              <a:lnSpc>
                <a:spcPct val="90000"/>
              </a:lnSpc>
              <a:spcBef>
                <a:spcPts val="1000"/>
              </a:spcBef>
              <a:spcAft>
                <a:spcPts val="0"/>
              </a:spcAft>
              <a:buSzPts val="2400"/>
              <a:buNone/>
            </a:pPr>
            <a:endParaRPr sz="1800" dirty="0">
              <a:solidFill>
                <a:schemeClr val="dk1"/>
              </a:solidFill>
            </a:endParaRPr>
          </a:p>
          <a:p>
            <a:pPr marL="0" lvl="0" indent="0" algn="l" rtl="0">
              <a:lnSpc>
                <a:spcPct val="90000"/>
              </a:lnSpc>
              <a:spcBef>
                <a:spcPts val="1000"/>
              </a:spcBef>
              <a:spcAft>
                <a:spcPts val="0"/>
              </a:spcAft>
              <a:buSzPts val="2400"/>
              <a:buNone/>
            </a:pPr>
            <a:r>
              <a:rPr lang="en-GB" sz="1800" dirty="0">
                <a:solidFill>
                  <a:schemeClr val="dk1"/>
                </a:solidFill>
              </a:rPr>
              <a:t>They </a:t>
            </a:r>
            <a:r>
              <a:rPr lang="en-GB" sz="1800" b="1" dirty="0">
                <a:solidFill>
                  <a:schemeClr val="dk1"/>
                </a:solidFill>
              </a:rPr>
              <a:t>will integrate existing knowledge outputs and new knowledge</a:t>
            </a:r>
            <a:r>
              <a:rPr lang="en-GB" sz="1800" dirty="0">
                <a:solidFill>
                  <a:schemeClr val="dk1"/>
                </a:solidFill>
              </a:rPr>
              <a:t>, </a:t>
            </a:r>
            <a:r>
              <a:rPr lang="en-GB" sz="1800" b="1" dirty="0">
                <a:solidFill>
                  <a:schemeClr val="dk1"/>
                </a:solidFill>
              </a:rPr>
              <a:t>co-designed and co-implemented with citizens and stakeholders, ensuring local business participation and citizen engagement and outreach</a:t>
            </a:r>
            <a:r>
              <a:rPr lang="en-GB" sz="1800" dirty="0">
                <a:solidFill>
                  <a:schemeClr val="dk1"/>
                </a:solidFill>
              </a:rPr>
              <a:t>. </a:t>
            </a:r>
            <a:endParaRPr dirty="0"/>
          </a:p>
          <a:p>
            <a:pPr marL="0" lvl="0" indent="0" algn="l" rtl="0">
              <a:lnSpc>
                <a:spcPct val="90000"/>
              </a:lnSpc>
              <a:spcBef>
                <a:spcPts val="1000"/>
              </a:spcBef>
              <a:spcAft>
                <a:spcPts val="0"/>
              </a:spcAft>
              <a:buSzPts val="2400"/>
              <a:buNone/>
            </a:pPr>
            <a:endParaRPr sz="1800" dirty="0">
              <a:solidFill>
                <a:schemeClr val="dk1"/>
              </a:solidFill>
            </a:endParaRPr>
          </a:p>
          <a:p>
            <a:pPr marL="0" lvl="0" indent="0" algn="l" rtl="0">
              <a:lnSpc>
                <a:spcPct val="90000"/>
              </a:lnSpc>
              <a:spcBef>
                <a:spcPts val="1000"/>
              </a:spcBef>
              <a:spcAft>
                <a:spcPts val="0"/>
              </a:spcAft>
              <a:buSzPts val="2400"/>
              <a:buNone/>
            </a:pPr>
            <a:r>
              <a:rPr lang="en-GB" sz="1800" dirty="0">
                <a:solidFill>
                  <a:schemeClr val="dk1"/>
                </a:solidFill>
              </a:rPr>
              <a:t>They will be selected and implemented following the Horizon Europe principles of R&amp;I excellence, impact drive, and competition.</a:t>
            </a:r>
            <a:endParaRPr dirty="0"/>
          </a:p>
          <a:p>
            <a:pPr marL="0" lvl="0" indent="0" algn="l" rtl="0">
              <a:lnSpc>
                <a:spcPct val="90000"/>
              </a:lnSpc>
              <a:spcBef>
                <a:spcPts val="1000"/>
              </a:spcBef>
              <a:spcAft>
                <a:spcPts val="0"/>
              </a:spcAft>
              <a:buSzPts val="2400"/>
              <a:buNone/>
            </a:pPr>
            <a:endParaRPr sz="1800" dirty="0">
              <a:solidFill>
                <a:schemeClr val="dk1"/>
              </a:solidFill>
            </a:endParaRPr>
          </a:p>
        </p:txBody>
      </p:sp>
      <p:sp>
        <p:nvSpPr>
          <p:cNvPr id="146" name="Google Shape;146;p27"/>
          <p:cNvSpPr txBox="1"/>
          <p:nvPr/>
        </p:nvSpPr>
        <p:spPr>
          <a:xfrm>
            <a:off x="8143630" y="6333639"/>
            <a:ext cx="4114800"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1400" b="1" i="0" u="none" strike="noStrike" cap="none">
                <a:solidFill>
                  <a:srgbClr val="848E91"/>
                </a:solidFill>
                <a:latin typeface="Arial"/>
                <a:ea typeface="Arial"/>
                <a:cs typeface="Arial"/>
                <a:sym typeface="Arial"/>
              </a:rPr>
              <a:t>RESTORE4LIFE</a:t>
            </a:r>
            <a:endParaRPr/>
          </a:p>
          <a:p>
            <a:pPr marL="0" marR="0" lvl="0" indent="0" algn="ctr" rtl="0">
              <a:lnSpc>
                <a:spcPct val="100000"/>
              </a:lnSpc>
              <a:spcBef>
                <a:spcPts val="0"/>
              </a:spcBef>
              <a:spcAft>
                <a:spcPts val="0"/>
              </a:spcAft>
              <a:buNone/>
            </a:pPr>
            <a:r>
              <a:rPr lang="en-GB" sz="1400" b="0" i="1" u="none" strike="noStrike" cap="none">
                <a:solidFill>
                  <a:srgbClr val="848E91"/>
                </a:solidFill>
                <a:latin typeface="Arial"/>
                <a:ea typeface="Arial"/>
                <a:cs typeface="Arial"/>
                <a:sym typeface="Arial"/>
              </a:rPr>
              <a:t>Bucharest 12-15 September 2023</a:t>
            </a:r>
            <a:endParaRPr sz="1400" b="0" i="0" u="none" strike="noStrike" cap="none">
              <a:solidFill>
                <a:srgbClr val="848E91"/>
              </a:solidFill>
              <a:latin typeface="Arial"/>
              <a:ea typeface="Arial"/>
              <a:cs typeface="Arial"/>
              <a:sym typeface="Arial"/>
            </a:endParaRPr>
          </a:p>
          <a:p>
            <a:pPr marL="0" marR="0" lvl="0" indent="0" algn="ctr" rtl="0">
              <a:lnSpc>
                <a:spcPct val="100000"/>
              </a:lnSpc>
              <a:spcBef>
                <a:spcPts val="0"/>
              </a:spcBef>
              <a:spcAft>
                <a:spcPts val="0"/>
              </a:spcAft>
              <a:buNone/>
            </a:pPr>
            <a:endParaRPr sz="1400" b="0" i="0" u="none" strike="noStrike" cap="none">
              <a:solidFill>
                <a:srgbClr val="848E91"/>
              </a:solidFill>
              <a:latin typeface="Arial"/>
              <a:ea typeface="Arial"/>
              <a:cs typeface="Arial"/>
              <a:sym typeface="Arial"/>
            </a:endParaRPr>
          </a:p>
        </p:txBody>
      </p:sp>
    </p:spTree>
    <p:extLst>
      <p:ext uri="{BB962C8B-B14F-4D97-AF65-F5344CB8AC3E}">
        <p14:creationId xmlns:p14="http://schemas.microsoft.com/office/powerpoint/2010/main" val="2545787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grpSp>
        <p:nvGrpSpPr>
          <p:cNvPr id="151" name="Google Shape;151;p28"/>
          <p:cNvGrpSpPr/>
          <p:nvPr/>
        </p:nvGrpSpPr>
        <p:grpSpPr>
          <a:xfrm>
            <a:off x="322343" y="1665600"/>
            <a:ext cx="11156996" cy="1053247"/>
            <a:chOff x="-5887722" y="2371795"/>
            <a:chExt cx="17590293" cy="1005907"/>
          </a:xfrm>
        </p:grpSpPr>
        <p:sp>
          <p:nvSpPr>
            <p:cNvPr id="152" name="Google Shape;152;p28"/>
            <p:cNvSpPr txBox="1"/>
            <p:nvPr/>
          </p:nvSpPr>
          <p:spPr>
            <a:xfrm>
              <a:off x="4641761" y="3006616"/>
              <a:ext cx="7060810" cy="371086"/>
            </a:xfrm>
            <a:prstGeom prst="rect">
              <a:avLst/>
            </a:prstGeom>
            <a:noFill/>
            <a:ln>
              <a:noFill/>
            </a:ln>
          </p:spPr>
          <p:txBody>
            <a:bodyPr spcFirstLastPara="1" wrap="square" lIns="36000" tIns="123825" rIns="36000" bIns="123825" anchor="ctr" anchorCtr="0">
              <a:noAutofit/>
            </a:bodyPr>
            <a:lstStyle/>
            <a:p>
              <a:pPr marL="0" marR="0" lvl="1" indent="0" algn="l" rtl="0">
                <a:lnSpc>
                  <a:spcPct val="90000"/>
                </a:lnSpc>
                <a:spcBef>
                  <a:spcPts val="0"/>
                </a:spcBef>
                <a:spcAft>
                  <a:spcPts val="0"/>
                </a:spcAft>
                <a:buNone/>
              </a:pPr>
              <a:r>
                <a:rPr lang="en-GB" sz="1600" b="1" i="0" u="none" strike="noStrike" cap="none">
                  <a:solidFill>
                    <a:srgbClr val="1D2021"/>
                  </a:solidFill>
                  <a:latin typeface="Arial"/>
                  <a:ea typeface="Arial"/>
                  <a:cs typeface="Arial"/>
                  <a:sym typeface="Arial"/>
                </a:rPr>
                <a:t>DANUBE4all</a:t>
              </a:r>
              <a:r>
                <a:rPr lang="en-GB" sz="1600" b="0" i="0" u="none" strike="noStrike" cap="none">
                  <a:solidFill>
                    <a:srgbClr val="1D2021"/>
                  </a:solidFill>
                  <a:latin typeface="Arial"/>
                  <a:ea typeface="Arial"/>
                  <a:cs typeface="Arial"/>
                  <a:sym typeface="Arial"/>
                </a:rPr>
                <a:t> - Restoration of the Danube river basin waters for ecosystems and people from mountains to coast</a:t>
              </a:r>
              <a:endParaRPr/>
            </a:p>
            <a:p>
              <a:pPr marL="0" marR="0" lvl="1" indent="0" algn="l" rtl="0">
                <a:lnSpc>
                  <a:spcPct val="90000"/>
                </a:lnSpc>
                <a:spcBef>
                  <a:spcPts val="800"/>
                </a:spcBef>
                <a:spcAft>
                  <a:spcPts val="0"/>
                </a:spcAft>
                <a:buNone/>
              </a:pPr>
              <a:endParaRPr sz="1600" b="0" i="0" u="none" strike="noStrike" cap="none">
                <a:solidFill>
                  <a:srgbClr val="1D2021"/>
                </a:solidFill>
                <a:latin typeface="Arial"/>
                <a:ea typeface="Arial"/>
                <a:cs typeface="Arial"/>
                <a:sym typeface="Arial"/>
              </a:endParaRPr>
            </a:p>
            <a:p>
              <a:pPr marL="0" marR="0" lvl="1" indent="0" algn="l" rtl="0">
                <a:lnSpc>
                  <a:spcPct val="90000"/>
                </a:lnSpc>
                <a:spcBef>
                  <a:spcPts val="800"/>
                </a:spcBef>
                <a:spcAft>
                  <a:spcPts val="0"/>
                </a:spcAft>
                <a:buNone/>
              </a:pPr>
              <a:r>
                <a:rPr lang="en-GB" sz="1600" b="1" i="0" u="none" strike="noStrike" cap="none">
                  <a:solidFill>
                    <a:srgbClr val="1D2021"/>
                  </a:solidFill>
                  <a:latin typeface="Arial"/>
                  <a:ea typeface="Arial"/>
                  <a:cs typeface="Arial"/>
                  <a:sym typeface="Arial"/>
                </a:rPr>
                <a:t>DALIA</a:t>
              </a:r>
              <a:r>
                <a:rPr lang="en-GB" sz="1600" b="0" i="0" u="none" strike="noStrike" cap="none">
                  <a:solidFill>
                    <a:srgbClr val="1D2021"/>
                  </a:solidFill>
                  <a:latin typeface="Arial"/>
                  <a:ea typeface="Arial"/>
                  <a:cs typeface="Arial"/>
                  <a:sym typeface="Arial"/>
                </a:rPr>
                <a:t> - Danube Region Water Lighthouse  Action</a:t>
              </a:r>
              <a:endParaRPr/>
            </a:p>
            <a:p>
              <a:pPr marL="0" marR="0" lvl="1" indent="0" algn="l" rtl="0">
                <a:lnSpc>
                  <a:spcPct val="90000"/>
                </a:lnSpc>
                <a:spcBef>
                  <a:spcPts val="800"/>
                </a:spcBef>
                <a:spcAft>
                  <a:spcPts val="0"/>
                </a:spcAft>
                <a:buNone/>
              </a:pPr>
              <a:endParaRPr sz="1500" b="1" i="0" u="none" strike="noStrike" cap="none">
                <a:solidFill>
                  <a:srgbClr val="1D2021"/>
                </a:solidFill>
                <a:latin typeface="Arial"/>
                <a:ea typeface="Arial"/>
                <a:cs typeface="Arial"/>
                <a:sym typeface="Arial"/>
              </a:endParaRPr>
            </a:p>
            <a:p>
              <a:pPr marL="0" marR="0" lvl="1" indent="0" algn="l" rtl="0">
                <a:lnSpc>
                  <a:spcPct val="90000"/>
                </a:lnSpc>
                <a:spcBef>
                  <a:spcPts val="1000"/>
                </a:spcBef>
                <a:spcAft>
                  <a:spcPts val="0"/>
                </a:spcAft>
                <a:buNone/>
              </a:pPr>
              <a:endParaRPr sz="1500" b="1" i="0" u="none" strike="noStrike" cap="none">
                <a:solidFill>
                  <a:srgbClr val="1D2021"/>
                </a:solidFill>
                <a:latin typeface="Arial"/>
                <a:ea typeface="Arial"/>
                <a:cs typeface="Arial"/>
                <a:sym typeface="Arial"/>
              </a:endParaRPr>
            </a:p>
          </p:txBody>
        </p:sp>
        <p:sp>
          <p:nvSpPr>
            <p:cNvPr id="153" name="Google Shape;153;p28"/>
            <p:cNvSpPr/>
            <p:nvPr/>
          </p:nvSpPr>
          <p:spPr>
            <a:xfrm>
              <a:off x="-5887722" y="2371795"/>
              <a:ext cx="4020780" cy="957686"/>
            </a:xfrm>
            <a:prstGeom prst="roundRect">
              <a:avLst>
                <a:gd name="adj" fmla="val 16667"/>
              </a:avLst>
            </a:prstGeom>
            <a:solidFill>
              <a:srgbClr val="619F6A"/>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000000"/>
                </a:buClr>
                <a:buSzPts val="1800"/>
                <a:buFont typeface="Arial"/>
                <a:buNone/>
              </a:pPr>
              <a:r>
                <a:rPr lang="en-GB" sz="1800" b="1" i="0" u="none" strike="noStrike" cap="none">
                  <a:solidFill>
                    <a:schemeClr val="dk1"/>
                  </a:solidFill>
                  <a:latin typeface="Arial"/>
                  <a:ea typeface="Arial"/>
                  <a:cs typeface="Arial"/>
                  <a:sym typeface="Arial"/>
                </a:rPr>
                <a:t>Restoration of fresh &amp; transitional waters ecosystems</a:t>
              </a:r>
              <a:endParaRPr sz="1800" b="1" i="0" u="none" strike="noStrike" cap="none">
                <a:solidFill>
                  <a:schemeClr val="dk1"/>
                </a:solidFill>
                <a:latin typeface="Arial"/>
                <a:ea typeface="Arial"/>
                <a:cs typeface="Arial"/>
                <a:sym typeface="Arial"/>
              </a:endParaRPr>
            </a:p>
            <a:p>
              <a:pPr marL="0" marR="0" lvl="0" indent="0" algn="ctr" rtl="0">
                <a:lnSpc>
                  <a:spcPct val="90000"/>
                </a:lnSpc>
                <a:spcBef>
                  <a:spcPts val="0"/>
                </a:spcBef>
                <a:spcAft>
                  <a:spcPts val="0"/>
                </a:spcAft>
                <a:buClr>
                  <a:srgbClr val="000000"/>
                </a:buClr>
                <a:buSzPts val="1800"/>
                <a:buFont typeface="Arial"/>
                <a:buNone/>
              </a:pPr>
              <a:r>
                <a:rPr lang="en-GB" sz="1800" b="1" i="0" u="none" strike="noStrike" cap="none">
                  <a:solidFill>
                    <a:schemeClr val="dk1"/>
                  </a:solidFill>
                  <a:latin typeface="Arial"/>
                  <a:ea typeface="Arial"/>
                  <a:cs typeface="Arial"/>
                  <a:sym typeface="Arial"/>
                </a:rPr>
                <a:t> IA - 17M€</a:t>
              </a:r>
              <a:endParaRPr sz="1400" b="0" i="0" u="none" strike="noStrike" cap="none">
                <a:solidFill>
                  <a:schemeClr val="dk1"/>
                </a:solidFill>
                <a:latin typeface="Arial"/>
                <a:ea typeface="Arial"/>
                <a:cs typeface="Arial"/>
                <a:sym typeface="Arial"/>
              </a:endParaRPr>
            </a:p>
          </p:txBody>
        </p:sp>
      </p:grpSp>
      <p:grpSp>
        <p:nvGrpSpPr>
          <p:cNvPr id="154" name="Google Shape;154;p28"/>
          <p:cNvGrpSpPr/>
          <p:nvPr/>
        </p:nvGrpSpPr>
        <p:grpSpPr>
          <a:xfrm>
            <a:off x="399740" y="3422667"/>
            <a:ext cx="11337424" cy="679429"/>
            <a:chOff x="739373" y="3251431"/>
            <a:chExt cx="16578317" cy="553663"/>
          </a:xfrm>
        </p:grpSpPr>
        <p:sp>
          <p:nvSpPr>
            <p:cNvPr id="155" name="Google Shape;155;p28"/>
            <p:cNvSpPr txBox="1"/>
            <p:nvPr/>
          </p:nvSpPr>
          <p:spPr>
            <a:xfrm flipH="1">
              <a:off x="10417983" y="3269563"/>
              <a:ext cx="6899707" cy="535531"/>
            </a:xfrm>
            <a:prstGeom prst="rect">
              <a:avLst/>
            </a:prstGeom>
            <a:noFill/>
            <a:ln>
              <a:noFill/>
            </a:ln>
          </p:spPr>
          <p:txBody>
            <a:bodyPr spcFirstLastPara="1" wrap="square" lIns="91425" tIns="45700" rIns="91425" bIns="45700" anchor="t" anchorCtr="0">
              <a:spAutoFit/>
            </a:bodyPr>
            <a:lstStyle/>
            <a:p>
              <a:pPr marL="0" marR="0" lvl="1" indent="0" algn="l" rtl="0">
                <a:lnSpc>
                  <a:spcPct val="90000"/>
                </a:lnSpc>
                <a:spcBef>
                  <a:spcPts val="0"/>
                </a:spcBef>
                <a:spcAft>
                  <a:spcPts val="0"/>
                </a:spcAft>
                <a:buClr>
                  <a:srgbClr val="262626"/>
                </a:buClr>
                <a:buSzPts val="1600"/>
                <a:buFont typeface="Arial"/>
                <a:buNone/>
              </a:pPr>
              <a:r>
                <a:rPr lang="en-GB" sz="1600" b="1" i="0" u="none" strike="noStrike" cap="none">
                  <a:solidFill>
                    <a:srgbClr val="262626"/>
                  </a:solidFill>
                  <a:latin typeface="Arial"/>
                  <a:ea typeface="Arial"/>
                  <a:cs typeface="Arial"/>
                  <a:sym typeface="Arial"/>
                </a:rPr>
                <a:t>EcoDaLLi</a:t>
              </a:r>
              <a:r>
                <a:rPr lang="en-GB" sz="1600" b="0" i="0" u="none" strike="noStrike" cap="none">
                  <a:solidFill>
                    <a:srgbClr val="262626"/>
                  </a:solidFill>
                  <a:latin typeface="Arial"/>
                  <a:ea typeface="Arial"/>
                  <a:cs typeface="Arial"/>
                  <a:sym typeface="Arial"/>
                </a:rPr>
                <a:t> - ECOsystem-based governance with DAnube lighthouse Living Lab for sustainable Innovation processes </a:t>
              </a:r>
              <a:endParaRPr sz="1600" b="0" i="0" u="none" strike="noStrike" cap="none">
                <a:solidFill>
                  <a:srgbClr val="262626"/>
                </a:solidFill>
                <a:latin typeface="Arial"/>
                <a:ea typeface="Arial"/>
                <a:cs typeface="Arial"/>
                <a:sym typeface="Arial"/>
              </a:endParaRPr>
            </a:p>
          </p:txBody>
        </p:sp>
        <p:sp>
          <p:nvSpPr>
            <p:cNvPr id="156" name="Google Shape;156;p28"/>
            <p:cNvSpPr/>
            <p:nvPr/>
          </p:nvSpPr>
          <p:spPr>
            <a:xfrm>
              <a:off x="739373" y="3251431"/>
              <a:ext cx="3707999" cy="501790"/>
            </a:xfrm>
            <a:prstGeom prst="roundRect">
              <a:avLst>
                <a:gd name="adj" fmla="val 16667"/>
              </a:avLst>
            </a:prstGeom>
            <a:solidFill>
              <a:srgbClr val="0076A8"/>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1400"/>
                <a:buFont typeface="Arial"/>
                <a:buNone/>
              </a:pPr>
              <a:r>
                <a:rPr lang="en-GB" sz="1400" b="1" i="0" u="none" strike="noStrike" cap="none">
                  <a:solidFill>
                    <a:schemeClr val="dk1"/>
                  </a:solidFill>
                  <a:latin typeface="Arial"/>
                  <a:ea typeface="Arial"/>
                  <a:cs typeface="Arial"/>
                  <a:sym typeface="Arial"/>
                </a:rPr>
                <a:t>Lighthouse CSA - 3M€ </a:t>
              </a:r>
              <a:endParaRPr/>
            </a:p>
          </p:txBody>
        </p:sp>
      </p:grpSp>
      <p:grpSp>
        <p:nvGrpSpPr>
          <p:cNvPr id="157" name="Google Shape;157;p28"/>
          <p:cNvGrpSpPr/>
          <p:nvPr/>
        </p:nvGrpSpPr>
        <p:grpSpPr>
          <a:xfrm>
            <a:off x="389445" y="4448271"/>
            <a:ext cx="11329359" cy="2005053"/>
            <a:chOff x="632476" y="3614431"/>
            <a:chExt cx="16564763" cy="1784759"/>
          </a:xfrm>
        </p:grpSpPr>
        <p:sp>
          <p:nvSpPr>
            <p:cNvPr id="158" name="Google Shape;158;p28"/>
            <p:cNvSpPr/>
            <p:nvPr/>
          </p:nvSpPr>
          <p:spPr>
            <a:xfrm>
              <a:off x="632476" y="3614431"/>
              <a:ext cx="3707998" cy="1784759"/>
            </a:xfrm>
            <a:prstGeom prst="roundRect">
              <a:avLst>
                <a:gd name="adj" fmla="val 16667"/>
              </a:avLst>
            </a:prstGeom>
            <a:solidFill>
              <a:srgbClr val="619F6A"/>
            </a:solidFill>
            <a:ln>
              <a:noFill/>
            </a:ln>
            <a:effectLst>
              <a:outerShdw blurRad="40000" dist="23000" dir="5400000" rotWithShape="0">
                <a:srgbClr val="000000">
                  <a:alpha val="34901"/>
                </a:srgbClr>
              </a:outerShdw>
            </a:effectLst>
          </p:spPr>
          <p:txBody>
            <a:bodyPr spcFirstLastPara="1" wrap="square" lIns="91425" tIns="45700" rIns="91425" bIns="45700" anchor="t" anchorCtr="0">
              <a:noAutofit/>
            </a:bodyPr>
            <a:lstStyle/>
            <a:p>
              <a:pPr marL="0" marR="0" lvl="0" indent="0" algn="ctr" rtl="0">
                <a:lnSpc>
                  <a:spcPct val="80000"/>
                </a:lnSpc>
                <a:spcBef>
                  <a:spcPts val="0"/>
                </a:spcBef>
                <a:spcAft>
                  <a:spcPts val="0"/>
                </a:spcAft>
                <a:buClr>
                  <a:srgbClr val="000000"/>
                </a:buClr>
                <a:buSzPts val="1800"/>
                <a:buFont typeface="Arial"/>
                <a:buNone/>
              </a:pPr>
              <a:r>
                <a:rPr lang="en-GB" sz="1800" b="1" i="0" u="none" strike="noStrike" cap="none">
                  <a:solidFill>
                    <a:schemeClr val="dk1"/>
                  </a:solidFill>
                  <a:latin typeface="Arial"/>
                  <a:ea typeface="Arial"/>
                  <a:cs typeface="Arial"/>
                  <a:sym typeface="Arial"/>
                </a:rPr>
                <a:t>Protection &amp; restoration of wetlands, flood plains, coastal wetlands &amp; salt marshes and their biodiversity</a:t>
              </a:r>
              <a:endParaRPr/>
            </a:p>
            <a:p>
              <a:pPr marL="0" marR="0" lvl="0" indent="0" algn="ctr" rtl="0">
                <a:lnSpc>
                  <a:spcPct val="80000"/>
                </a:lnSpc>
                <a:spcBef>
                  <a:spcPts val="0"/>
                </a:spcBef>
                <a:spcAft>
                  <a:spcPts val="0"/>
                </a:spcAft>
                <a:buClr>
                  <a:srgbClr val="000000"/>
                </a:buClr>
                <a:buSzPts val="1800"/>
                <a:buFont typeface="Arial"/>
                <a:buNone/>
              </a:pPr>
              <a:r>
                <a:rPr lang="en-GB" sz="1800" b="1" i="0" u="none" strike="noStrike" cap="none">
                  <a:solidFill>
                    <a:schemeClr val="dk1"/>
                  </a:solidFill>
                  <a:latin typeface="Arial"/>
                  <a:ea typeface="Arial"/>
                  <a:cs typeface="Arial"/>
                  <a:sym typeface="Arial"/>
                </a:rPr>
                <a:t> IA - 17M€</a:t>
              </a:r>
              <a:endParaRPr sz="1800" b="1" i="0" u="none" strike="noStrike" cap="none">
                <a:solidFill>
                  <a:schemeClr val="dk1"/>
                </a:solidFill>
                <a:latin typeface="Arial"/>
                <a:ea typeface="Arial"/>
                <a:cs typeface="Arial"/>
                <a:sym typeface="Arial"/>
              </a:endParaRPr>
            </a:p>
          </p:txBody>
        </p:sp>
        <p:sp>
          <p:nvSpPr>
            <p:cNvPr id="159" name="Google Shape;159;p28"/>
            <p:cNvSpPr txBox="1"/>
            <p:nvPr/>
          </p:nvSpPr>
          <p:spPr>
            <a:xfrm>
              <a:off x="10345740" y="3614431"/>
              <a:ext cx="6851499" cy="1606164"/>
            </a:xfrm>
            <a:prstGeom prst="rect">
              <a:avLst/>
            </a:prstGeom>
            <a:noFill/>
            <a:ln>
              <a:noFill/>
            </a:ln>
          </p:spPr>
          <p:txBody>
            <a:bodyPr spcFirstLastPara="1" wrap="square" lIns="36000" tIns="123825" rIns="36000" bIns="123825" anchor="ctr" anchorCtr="0">
              <a:noAutofit/>
            </a:bodyPr>
            <a:lstStyle/>
            <a:p>
              <a:pPr marL="0" marR="0" lvl="1" indent="0" algn="l" rtl="0">
                <a:lnSpc>
                  <a:spcPct val="90000"/>
                </a:lnSpc>
                <a:spcBef>
                  <a:spcPts val="0"/>
                </a:spcBef>
                <a:spcAft>
                  <a:spcPts val="0"/>
                </a:spcAft>
                <a:buNone/>
              </a:pPr>
              <a:r>
                <a:rPr lang="en-GB" sz="1600" b="1" i="0" u="none" strike="noStrike" cap="none">
                  <a:solidFill>
                    <a:srgbClr val="1D2021"/>
                  </a:solidFill>
                  <a:latin typeface="Arial"/>
                  <a:ea typeface="Arial"/>
                  <a:cs typeface="Arial"/>
                  <a:sym typeface="Arial"/>
                </a:rPr>
                <a:t>DaWetRest- </a:t>
              </a:r>
              <a:r>
                <a:rPr lang="en-GB" sz="1600" b="0" i="0" u="none" strike="noStrike" cap="none">
                  <a:solidFill>
                    <a:srgbClr val="1D2021"/>
                  </a:solidFill>
                  <a:latin typeface="Arial"/>
                  <a:ea typeface="Arial"/>
                  <a:cs typeface="Arial"/>
                  <a:sym typeface="Arial"/>
                </a:rPr>
                <a:t>Danube Wetlands and flood plains Restoration through systemic, community engaged and sustainable innovative actions</a:t>
              </a:r>
              <a:endParaRPr/>
            </a:p>
            <a:p>
              <a:pPr marL="0" marR="0" lvl="1" indent="0" algn="l" rtl="0">
                <a:lnSpc>
                  <a:spcPct val="90000"/>
                </a:lnSpc>
                <a:spcBef>
                  <a:spcPts val="800"/>
                </a:spcBef>
                <a:spcAft>
                  <a:spcPts val="0"/>
                </a:spcAft>
                <a:buNone/>
              </a:pPr>
              <a:r>
                <a:rPr lang="en-GB" sz="1600" b="1" i="0" u="none" strike="noStrike" cap="none">
                  <a:solidFill>
                    <a:srgbClr val="1D2021"/>
                  </a:solidFill>
                  <a:highlight>
                    <a:srgbClr val="83EB35"/>
                  </a:highlight>
                  <a:latin typeface="Arial"/>
                  <a:ea typeface="Arial"/>
                  <a:cs typeface="Arial"/>
                  <a:sym typeface="Arial"/>
                </a:rPr>
                <a:t>Restore4Life- </a:t>
              </a:r>
              <a:r>
                <a:rPr lang="en-GB" sz="1600" b="0" i="0" u="none" strike="noStrike" cap="none">
                  <a:solidFill>
                    <a:srgbClr val="1D2021"/>
                  </a:solidFill>
                  <a:highlight>
                    <a:srgbClr val="83EB35"/>
                  </a:highlight>
                  <a:latin typeface="Arial"/>
                  <a:ea typeface="Arial"/>
                  <a:cs typeface="Arial"/>
                  <a:sym typeface="Arial"/>
                </a:rPr>
                <a:t>Restoration of wetland complexes as life supporting systems in the Danube Basin</a:t>
              </a:r>
              <a:endParaRPr sz="1600" b="0" i="0" u="none" strike="noStrike" cap="none">
                <a:solidFill>
                  <a:srgbClr val="1D2021"/>
                </a:solidFill>
                <a:highlight>
                  <a:srgbClr val="83EB35"/>
                </a:highlight>
                <a:latin typeface="Arial"/>
                <a:ea typeface="Arial"/>
                <a:cs typeface="Arial"/>
                <a:sym typeface="Arial"/>
              </a:endParaRPr>
            </a:p>
          </p:txBody>
        </p:sp>
      </p:grpSp>
      <p:sp>
        <p:nvSpPr>
          <p:cNvPr id="160" name="Google Shape;160;p28"/>
          <p:cNvSpPr txBox="1"/>
          <p:nvPr/>
        </p:nvSpPr>
        <p:spPr>
          <a:xfrm>
            <a:off x="237692" y="239100"/>
            <a:ext cx="8340563" cy="53553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chemeClr val="dk1"/>
              </a:buClr>
              <a:buSzPts val="3200"/>
              <a:buFont typeface="Arial"/>
              <a:buNone/>
            </a:pPr>
            <a:r>
              <a:rPr lang="en-GB" sz="3200" b="1" i="0" u="none" strike="noStrike" cap="none">
                <a:solidFill>
                  <a:schemeClr val="dk1"/>
                </a:solidFill>
                <a:latin typeface="Times New Roman"/>
                <a:ea typeface="Times New Roman"/>
                <a:cs typeface="Times New Roman"/>
                <a:sym typeface="Times New Roman"/>
              </a:rPr>
              <a:t>Danube lighthouse projects</a:t>
            </a:r>
            <a:endParaRPr/>
          </a:p>
        </p:txBody>
      </p:sp>
      <p:cxnSp>
        <p:nvCxnSpPr>
          <p:cNvPr id="161" name="Google Shape;161;p28"/>
          <p:cNvCxnSpPr/>
          <p:nvPr/>
        </p:nvCxnSpPr>
        <p:spPr>
          <a:xfrm rot="10800000" flipH="1">
            <a:off x="2934662" y="1795887"/>
            <a:ext cx="4093200" cy="147600"/>
          </a:xfrm>
          <a:prstGeom prst="bentConnector3">
            <a:avLst>
              <a:gd name="adj1" fmla="val 50000"/>
            </a:avLst>
          </a:prstGeom>
          <a:noFill/>
          <a:ln w="57150" cap="flat" cmpd="sng">
            <a:solidFill>
              <a:srgbClr val="00B050"/>
            </a:solidFill>
            <a:prstDash val="solid"/>
            <a:round/>
            <a:headEnd type="none" w="sm" len="sm"/>
            <a:tailEnd type="triangle" w="med" len="med"/>
          </a:ln>
          <a:effectLst>
            <a:outerShdw blurRad="40000" dist="23000" dir="5400000" rotWithShape="0">
              <a:srgbClr val="000000">
                <a:alpha val="34901"/>
              </a:srgbClr>
            </a:outerShdw>
          </a:effectLst>
        </p:spPr>
      </p:cxnSp>
      <p:cxnSp>
        <p:nvCxnSpPr>
          <p:cNvPr id="162" name="Google Shape;162;p28"/>
          <p:cNvCxnSpPr/>
          <p:nvPr/>
        </p:nvCxnSpPr>
        <p:spPr>
          <a:xfrm>
            <a:off x="2934662" y="2447171"/>
            <a:ext cx="4093200" cy="246000"/>
          </a:xfrm>
          <a:prstGeom prst="bentConnector3">
            <a:avLst>
              <a:gd name="adj1" fmla="val 50000"/>
            </a:avLst>
          </a:prstGeom>
          <a:noFill/>
          <a:ln w="57150" cap="flat" cmpd="sng">
            <a:solidFill>
              <a:srgbClr val="00B050"/>
            </a:solidFill>
            <a:prstDash val="solid"/>
            <a:round/>
            <a:headEnd type="none" w="sm" len="sm"/>
            <a:tailEnd type="triangle" w="med" len="med"/>
          </a:ln>
        </p:spPr>
      </p:cxnSp>
      <p:cxnSp>
        <p:nvCxnSpPr>
          <p:cNvPr id="163" name="Google Shape;163;p28"/>
          <p:cNvCxnSpPr/>
          <p:nvPr/>
        </p:nvCxnSpPr>
        <p:spPr>
          <a:xfrm rot="10800000" flipH="1">
            <a:off x="2934662" y="3596851"/>
            <a:ext cx="4093200" cy="147600"/>
          </a:xfrm>
          <a:prstGeom prst="bentConnector3">
            <a:avLst>
              <a:gd name="adj1" fmla="val 50000"/>
            </a:avLst>
          </a:prstGeom>
          <a:noFill/>
          <a:ln w="57150" cap="flat" cmpd="sng">
            <a:solidFill>
              <a:srgbClr val="0070C0"/>
            </a:solidFill>
            <a:prstDash val="solid"/>
            <a:round/>
            <a:headEnd type="none" w="sm" len="sm"/>
            <a:tailEnd type="triangle" w="med" len="med"/>
          </a:ln>
          <a:effectLst>
            <a:outerShdw blurRad="40000" dist="23000" dir="5400000" rotWithShape="0">
              <a:srgbClr val="000000">
                <a:alpha val="34901"/>
              </a:srgbClr>
            </a:outerShdw>
          </a:effectLst>
        </p:spPr>
      </p:cxnSp>
      <p:cxnSp>
        <p:nvCxnSpPr>
          <p:cNvPr id="164" name="Google Shape;164;p28"/>
          <p:cNvCxnSpPr/>
          <p:nvPr/>
        </p:nvCxnSpPr>
        <p:spPr>
          <a:xfrm>
            <a:off x="2925506" y="4707068"/>
            <a:ext cx="4093200" cy="246000"/>
          </a:xfrm>
          <a:prstGeom prst="bentConnector3">
            <a:avLst>
              <a:gd name="adj1" fmla="val 50000"/>
            </a:avLst>
          </a:prstGeom>
          <a:noFill/>
          <a:ln w="57150" cap="flat" cmpd="sng">
            <a:solidFill>
              <a:srgbClr val="FFC000"/>
            </a:solidFill>
            <a:prstDash val="solid"/>
            <a:round/>
            <a:headEnd type="none" w="sm" len="sm"/>
            <a:tailEnd type="triangle" w="med" len="med"/>
          </a:ln>
        </p:spPr>
      </p:cxnSp>
      <p:cxnSp>
        <p:nvCxnSpPr>
          <p:cNvPr id="165" name="Google Shape;165;p28"/>
          <p:cNvCxnSpPr/>
          <p:nvPr/>
        </p:nvCxnSpPr>
        <p:spPr>
          <a:xfrm rot="10800000" flipH="1">
            <a:off x="2939615" y="5705409"/>
            <a:ext cx="4093200" cy="147600"/>
          </a:xfrm>
          <a:prstGeom prst="bentConnector3">
            <a:avLst>
              <a:gd name="adj1" fmla="val 50000"/>
            </a:avLst>
          </a:prstGeom>
          <a:noFill/>
          <a:ln w="57150" cap="flat" cmpd="sng">
            <a:solidFill>
              <a:srgbClr val="FFC000"/>
            </a:solidFill>
            <a:prstDash val="solid"/>
            <a:round/>
            <a:headEnd type="none" w="sm" len="sm"/>
            <a:tailEnd type="triangle" w="med" len="med"/>
          </a:ln>
          <a:effectLst>
            <a:outerShdw blurRad="40000" dist="23000" dir="5400000" rotWithShape="0">
              <a:srgbClr val="000000">
                <a:alpha val="34901"/>
              </a:srgbClr>
            </a:outerShdw>
          </a:effectLst>
        </p:spPr>
      </p:cxnSp>
    </p:spTree>
    <p:extLst>
      <p:ext uri="{BB962C8B-B14F-4D97-AF65-F5344CB8AC3E}">
        <p14:creationId xmlns:p14="http://schemas.microsoft.com/office/powerpoint/2010/main" val="4130674583"/>
      </p:ext>
    </p:extLst>
  </p:cSld>
  <p:clrMapOvr>
    <a:masterClrMapping/>
  </p:clrMapOvr>
</p:sld>
</file>

<file path=ppt/theme/theme1.xml><?xml version="1.0" encoding="utf-8"?>
<a:theme xmlns:a="http://schemas.openxmlformats.org/drawingml/2006/main" name="Custom Design">
  <a:themeElements>
    <a:clrScheme name="Restore4Life">
      <a:dk1>
        <a:srgbClr val="3B4042"/>
      </a:dk1>
      <a:lt1>
        <a:srgbClr val="97C09D"/>
      </a:lt1>
      <a:dk2>
        <a:srgbClr val="51727C"/>
      </a:dk2>
      <a:lt2>
        <a:srgbClr val="CCCCCB"/>
      </a:lt2>
      <a:accent1>
        <a:srgbClr val="97C09D"/>
      </a:accent1>
      <a:accent2>
        <a:srgbClr val="97C09D"/>
      </a:accent2>
      <a:accent3>
        <a:srgbClr val="97C09D"/>
      </a:accent3>
      <a:accent4>
        <a:srgbClr val="97C09D"/>
      </a:accent4>
      <a:accent5>
        <a:srgbClr val="97C09D"/>
      </a:accent5>
      <a:accent6>
        <a:srgbClr val="97C09D"/>
      </a:accent6>
      <a:hlink>
        <a:srgbClr val="8ECBCB"/>
      </a:hlink>
      <a:folHlink>
        <a:srgbClr val="76A59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F80F58CCC0AF48995AF4744F435D9B" ma:contentTypeVersion="19" ma:contentTypeDescription="Create a new document." ma:contentTypeScope="" ma:versionID="ad2b8c0123e4d221eec968e89196b84e">
  <xsd:schema xmlns:xsd="http://www.w3.org/2001/XMLSchema" xmlns:xs="http://www.w3.org/2001/XMLSchema" xmlns:p="http://schemas.microsoft.com/office/2006/metadata/properties" xmlns:ns1="http://schemas.microsoft.com/sharepoint/v3" xmlns:ns2="1a96c682-7901-4da3-83cf-1c0b4a3cf1d9" xmlns:ns3="51a6dd04-0811-48db-868d-ea79809d96e0" targetNamespace="http://schemas.microsoft.com/office/2006/metadata/properties" ma:root="true" ma:fieldsID="72c7e877f2db0b144457183a1d3ba506" ns1:_="" ns2:_="" ns3:_="">
    <xsd:import namespace="http://schemas.microsoft.com/sharepoint/v3"/>
    <xsd:import namespace="1a96c682-7901-4da3-83cf-1c0b4a3cf1d9"/>
    <xsd:import namespace="51a6dd04-0811-48db-868d-ea79809d96e0"/>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96c682-7901-4da3-83cf-1c0b4a3cf1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f5cd9f51-4d1e-4d57-bf3d-f118fc5c8090"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1a6dd04-0811-48db-868d-ea79809d96e0"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0efea27-7aae-47db-bbdc-b1f24182c8a9}" ma:internalName="TaxCatchAll" ma:showField="CatchAllData" ma:web="51a6dd04-0811-48db-868d-ea79809d96e0">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a96c682-7901-4da3-83cf-1c0b4a3cf1d9">
      <Terms xmlns="http://schemas.microsoft.com/office/infopath/2007/PartnerControls"/>
    </lcf76f155ced4ddcb4097134ff3c332f>
    <TaxCatchAll xmlns="51a6dd04-0811-48db-868d-ea79809d96e0"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7299536E-0F5C-4081-A6B8-4E714F18C02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a96c682-7901-4da3-83cf-1c0b4a3cf1d9"/>
    <ds:schemaRef ds:uri="51a6dd04-0811-48db-868d-ea79809d96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91576FE-1FE2-49E0-803B-EBDCC40AC379}">
  <ds:schemaRefs>
    <ds:schemaRef ds:uri="http://schemas.microsoft.com/sharepoint/v3/contenttype/forms"/>
  </ds:schemaRefs>
</ds:datastoreItem>
</file>

<file path=customXml/itemProps3.xml><?xml version="1.0" encoding="utf-8"?>
<ds:datastoreItem xmlns:ds="http://schemas.openxmlformats.org/officeDocument/2006/customXml" ds:itemID="{90ACC5B3-1504-462C-826F-F258E405AF8E}">
  <ds:schemaRefs>
    <ds:schemaRef ds:uri="http://schemas.microsoft.com/office/2006/metadata/properties"/>
    <ds:schemaRef ds:uri="http://schemas.microsoft.com/office/infopath/2007/PartnerControls"/>
    <ds:schemaRef ds:uri="1a96c682-7901-4da3-83cf-1c0b4a3cf1d9"/>
    <ds:schemaRef ds:uri="51a6dd04-0811-48db-868d-ea79809d96e0"/>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0</TotalTime>
  <Words>2354</Words>
  <Application>Microsoft Office PowerPoint</Application>
  <PresentationFormat>Widescreen</PresentationFormat>
  <Paragraphs>359</Paragraphs>
  <Slides>25</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Comfortaa</vt:lpstr>
      <vt:lpstr>Calibri</vt:lpstr>
      <vt:lpstr>Arial Narrow</vt:lpstr>
      <vt:lpstr>Trebuchet MS</vt:lpstr>
      <vt:lpstr>DM Sans</vt:lpstr>
      <vt:lpstr>Comic Sans MS</vt:lpstr>
      <vt:lpstr>Arial</vt:lpstr>
      <vt:lpstr>Times New Roman</vt:lpstr>
      <vt:lpstr>Custom Design</vt:lpstr>
      <vt:lpstr>RESTORATION OF WETLAND COMPLEXES AS LIFE-SUPPORTING SYSTEMS IN THE DANUBE BASIN – RESTORE4LIFE</vt:lpstr>
      <vt:lpstr>Lessons from Restore4Life: Restoring Wetlands for a Sustainable Future </vt:lpstr>
      <vt:lpstr>PowerPoint Presentation</vt:lpstr>
      <vt:lpstr>Why is it Beneficial to Restore Ecosystems? </vt:lpstr>
      <vt:lpstr>PowerPoint Presentation</vt:lpstr>
      <vt:lpstr>Are we going to reach the targets?</vt:lpstr>
      <vt:lpstr>Let us be positive! </vt:lpstr>
      <vt:lpstr>Why lighthouses? </vt:lpstr>
      <vt:lpstr>PowerPoint Presentation</vt:lpstr>
      <vt:lpstr>Reasons for the project RESTORE4LIFE  (as life-supporting units)  </vt:lpstr>
      <vt:lpstr>PowerPoint Presentation</vt:lpstr>
      <vt:lpstr>Implementation and monitoring sites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Let’s see the  DANUBE RESTORATION HUB!</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 Office User</dc:creator>
  <cp:lastModifiedBy>CRISTIAN MIHAI  ADAMESCU</cp:lastModifiedBy>
  <cp:revision>1</cp:revision>
  <dcterms:created xsi:type="dcterms:W3CDTF">2021-12-14T11:26:19Z</dcterms:created>
  <dcterms:modified xsi:type="dcterms:W3CDTF">2026-03-26T08:36:10Z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0x010100D1F80F58CCC0AF48995AF4744F435D9B</vt:lpwstr>
  </property>
  <property fmtid="{D5CDD505-2E9C-101B-9397-08002B2CF9AE}" pid="3" name="MSIP_Label_e463cba9-5f6c-478d-9329-7b2295e4e8ed_Enabled">
    <vt:lpwstr>true</vt:lpwstr>
  </property>
  <property fmtid="{D5CDD505-2E9C-101B-9397-08002B2CF9AE}" pid="4" name="MSIP_Label_e463cba9-5f6c-478d-9329-7b2295e4e8ed_SetDate">
    <vt:lpwstr>2023-05-30T15:15:16Z</vt:lpwstr>
  </property>
  <property fmtid="{D5CDD505-2E9C-101B-9397-08002B2CF9AE}" pid="5" name="MSIP_Label_e463cba9-5f6c-478d-9329-7b2295e4e8ed_Method">
    <vt:lpwstr>Standard</vt:lpwstr>
  </property>
  <property fmtid="{D5CDD505-2E9C-101B-9397-08002B2CF9AE}" pid="6" name="MSIP_Label_e463cba9-5f6c-478d-9329-7b2295e4e8ed_Name">
    <vt:lpwstr>All Employees_2</vt:lpwstr>
  </property>
  <property fmtid="{D5CDD505-2E9C-101B-9397-08002B2CF9AE}" pid="7" name="MSIP_Label_e463cba9-5f6c-478d-9329-7b2295e4e8ed_SiteId">
    <vt:lpwstr>33440fc6-b7c7-412c-bb73-0e70b0198d5a</vt:lpwstr>
  </property>
  <property fmtid="{D5CDD505-2E9C-101B-9397-08002B2CF9AE}" pid="8" name="MSIP_Label_e463cba9-5f6c-478d-9329-7b2295e4e8ed_ActionId">
    <vt:lpwstr>e8fe4833-1030-48dd-b455-b3aa73cf6938</vt:lpwstr>
  </property>
  <property fmtid="{D5CDD505-2E9C-101B-9397-08002B2CF9AE}" pid="9" name="MSIP_Label_e463cba9-5f6c-478d-9329-7b2295e4e8ed_ContentBits">
    <vt:lpwstr>0</vt:lpwstr>
  </property>
</Properties>
</file>